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9" r:id="rId3"/>
    <p:sldId id="382" r:id="rId4"/>
    <p:sldId id="379" r:id="rId5"/>
    <p:sldId id="387" r:id="rId6"/>
    <p:sldId id="386" r:id="rId7"/>
    <p:sldId id="389" r:id="rId8"/>
    <p:sldId id="388" r:id="rId9"/>
    <p:sldId id="390" r:id="rId10"/>
    <p:sldId id="263" r:id="rId11"/>
    <p:sldId id="374" r:id="rId12"/>
  </p:sldIdLst>
  <p:sldSz cx="9144000" cy="6858000" type="screen4x3"/>
  <p:notesSz cx="6797675" cy="9926638"/>
  <p:photoAlbum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סנדרה הבה" initials="סה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B1B2F"/>
    <a:srgbClr val="FFE0D9"/>
    <a:srgbClr val="CDEBFF"/>
    <a:srgbClr val="FFBEAF"/>
    <a:srgbClr val="0000FF"/>
    <a:srgbClr val="306000"/>
    <a:srgbClr val="006600"/>
    <a:srgbClr val="996600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67" autoAdjust="0"/>
    <p:restoredTop sz="96379" autoAdjust="0"/>
  </p:normalViewPr>
  <p:slideViewPr>
    <p:cSldViewPr>
      <p:cViewPr varScale="1">
        <p:scale>
          <a:sx n="110" d="100"/>
          <a:sy n="110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PFIL01\A41\&#1512;&#1513;&#1501;%20&#1492;&#1511;&#1489;&#1500;&#1504;&#1497;&#1501;%202022\&#1499;&#1500;&#1500;&#1497;%202022\&#1512;&#1513;&#1501;%20&#1492;&#1511;&#1489;&#1500;&#1504;&#1497;&#1501;%20-%20&#1496;&#1489;&#1500;&#1488;&#1493;&#1514;%20&#1493;&#1490;&#1512;&#1508;&#1497;&#1501;%20&#1500;&#1502;&#1510;&#1490;&#1514;%202022%20&#1502;&#1489;&#1493;&#1505;&#1505;%2002-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PFIL01\A41\&#1512;&#1513;&#1501;%20&#1492;&#1511;&#1489;&#1500;&#1504;&#1497;&#1501;%202021\&#1499;&#1500;&#1500;&#1497;%202021\&#1512;&#1513;&#1501;%20&#1492;&#1511;&#1489;&#1500;&#1504;&#1497;&#1501;%20-&#1511;&#1493;&#1489;&#1509;%20&#1500;&#1502;&#1488;&#1497;&#1492;%20&#1500;&#1502;&#1510;&#1490;&#1514;%2002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rgbClr val="FFD6C9">
            <a:alpha val="30000"/>
          </a:srgbClr>
        </a:solidFill>
        <a:ln>
          <a:noFill/>
        </a:ln>
        <a:effectLst>
          <a:outerShdw dist="330200" sx="192000" sy="192000" algn="ctr" rotWithShape="0">
            <a:srgbClr val="000000">
              <a:alpha val="43137"/>
            </a:srgbClr>
          </a:outerShdw>
        </a:effectLst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'טבלאות 04-2022'!$B$52:$B$54</c:f>
              <c:strCache>
                <c:ptCount val="3"/>
                <c:pt idx="0">
                  <c:v>בניה (100)  (ג)</c:v>
                </c:pt>
                <c:pt idx="1">
                  <c:v>שיפוצים (131)  (א)</c:v>
                </c:pt>
                <c:pt idx="2">
                  <c:v>תשתיות ופיתוח (200)  (ג)</c:v>
                </c:pt>
              </c:strCache>
            </c:strRef>
          </c:cat>
          <c:val>
            <c:numRef>
              <c:f>'טבלאות 04-2022'!$D$52:$D$54</c:f>
              <c:numCache>
                <c:formatCode>General</c:formatCode>
                <c:ptCount val="3"/>
                <c:pt idx="0">
                  <c:v>5567</c:v>
                </c:pt>
                <c:pt idx="1">
                  <c:v>2233</c:v>
                </c:pt>
                <c:pt idx="2">
                  <c:v>1294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7-472B-9690-A99CB96D8B1C}"/>
            </c:ext>
          </c:extLst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'טבלאות 04-2022'!$B$52:$B$54</c:f>
              <c:strCache>
                <c:ptCount val="3"/>
                <c:pt idx="0">
                  <c:v>בניה (100)  (ג)</c:v>
                </c:pt>
                <c:pt idx="1">
                  <c:v>שיפוצים (131)  (א)</c:v>
                </c:pt>
                <c:pt idx="2">
                  <c:v>תשתיות ופיתוח (200)  (ג)</c:v>
                </c:pt>
              </c:strCache>
            </c:strRef>
          </c:cat>
          <c:val>
            <c:numRef>
              <c:f>'טבלאות 04-2022'!$E$52:$E$54</c:f>
              <c:numCache>
                <c:formatCode>General</c:formatCode>
                <c:ptCount val="3"/>
                <c:pt idx="0">
                  <c:v>585</c:v>
                </c:pt>
                <c:pt idx="1">
                  <c:v>24</c:v>
                </c:pt>
                <c:pt idx="2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7-472B-9690-A99CB96D8B1C}"/>
            </c:ext>
          </c:extLst>
        </c:ser>
        <c:ser>
          <c:idx val="2"/>
          <c:order val="2"/>
          <c:spPr>
            <a:solidFill>
              <a:srgbClr val="00B050"/>
            </a:solidFill>
          </c:spPr>
          <c:invertIfNegative val="0"/>
          <c:cat>
            <c:strRef>
              <c:f>'טבלאות 04-2022'!$B$52:$B$54</c:f>
              <c:strCache>
                <c:ptCount val="3"/>
                <c:pt idx="0">
                  <c:v>בניה (100)  (ג)</c:v>
                </c:pt>
                <c:pt idx="1">
                  <c:v>שיפוצים (131)  (א)</c:v>
                </c:pt>
                <c:pt idx="2">
                  <c:v>תשתיות ופיתוח (200)  (ג)</c:v>
                </c:pt>
              </c:strCache>
            </c:strRef>
          </c:cat>
          <c:val>
            <c:numRef>
              <c:f>'טבלאות 04-2022'!$F$52:$F$54</c:f>
              <c:numCache>
                <c:formatCode>General</c:formatCode>
                <c:ptCount val="3"/>
                <c:pt idx="0">
                  <c:v>392</c:v>
                </c:pt>
                <c:pt idx="1">
                  <c:v>2</c:v>
                </c:pt>
                <c:pt idx="2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B7-472B-9690-A99CB96D8B1C}"/>
            </c:ext>
          </c:extLst>
        </c:ser>
        <c:ser>
          <c:idx val="3"/>
          <c:order val="3"/>
          <c:spPr>
            <a:solidFill>
              <a:srgbClr val="FFFF00"/>
            </a:solidFill>
          </c:spPr>
          <c:invertIfNegative val="0"/>
          <c:cat>
            <c:strRef>
              <c:f>'טבלאות 04-2022'!$B$52:$B$54</c:f>
              <c:strCache>
                <c:ptCount val="3"/>
                <c:pt idx="0">
                  <c:v>בניה (100)  (ג)</c:v>
                </c:pt>
                <c:pt idx="1">
                  <c:v>שיפוצים (131)  (א)</c:v>
                </c:pt>
                <c:pt idx="2">
                  <c:v>תשתיות ופיתוח (200)  (ג)</c:v>
                </c:pt>
              </c:strCache>
            </c:strRef>
          </c:cat>
          <c:val>
            <c:numRef>
              <c:f>'טבלאות 04-2022'!$G$52:$G$54</c:f>
              <c:numCache>
                <c:formatCode>General</c:formatCode>
                <c:ptCount val="3"/>
                <c:pt idx="0">
                  <c:v>296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B7-472B-9690-A99CB96D8B1C}"/>
            </c:ext>
          </c:extLst>
        </c:ser>
        <c:ser>
          <c:idx val="4"/>
          <c:order val="4"/>
          <c:invertIfNegative val="0"/>
          <c:cat>
            <c:strRef>
              <c:f>'טבלאות 04-2022'!$B$52:$B$54</c:f>
              <c:strCache>
                <c:ptCount val="3"/>
                <c:pt idx="0">
                  <c:v>בניה (100)  (ג)</c:v>
                </c:pt>
                <c:pt idx="1">
                  <c:v>שיפוצים (131)  (א)</c:v>
                </c:pt>
                <c:pt idx="2">
                  <c:v>תשתיות ופיתוח (200)  (ג)</c:v>
                </c:pt>
              </c:strCache>
            </c:strRef>
          </c:cat>
          <c:val>
            <c:numRef>
              <c:f>'טבלאות 04-2022'!$H$52:$H$54</c:f>
              <c:numCache>
                <c:formatCode>General</c:formatCode>
                <c:ptCount val="3"/>
                <c:pt idx="0">
                  <c:v>552</c:v>
                </c:pt>
                <c:pt idx="2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B7-472B-9690-A99CB96D8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932928"/>
        <c:axId val="266973120"/>
        <c:axId val="0"/>
      </c:bar3DChart>
      <c:catAx>
        <c:axId val="13593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266973120"/>
        <c:crosses val="autoZero"/>
        <c:auto val="1"/>
        <c:lblAlgn val="ctr"/>
        <c:lblOffset val="100"/>
        <c:noMultiLvlLbl val="0"/>
      </c:catAx>
      <c:valAx>
        <c:axId val="266973120"/>
        <c:scaling>
          <c:orientation val="minMax"/>
        </c:scaling>
        <c:delete val="0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135932928"/>
        <c:crosses val="autoZero"/>
        <c:crossBetween val="between"/>
      </c:valAx>
      <c:spPr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0920173263305"/>
          <c:y val="4.3298822520569491E-2"/>
          <c:w val="0.67474837053727765"/>
          <c:h val="0.95670117747943051"/>
        </c:manualLayout>
      </c:layout>
      <c:pieChart>
        <c:varyColors val="1"/>
        <c:ser>
          <c:idx val="0"/>
          <c:order val="0"/>
          <c:tx>
            <c:strRef>
              <c:f>טבלאות!$C$5</c:f>
              <c:strCache>
                <c:ptCount val="1"/>
                <c:pt idx="0">
                  <c:v>הוגש</c:v>
                </c:pt>
              </c:strCache>
            </c:strRef>
          </c:tx>
          <c:spPr>
            <a:gradFill>
              <a:gsLst>
                <a:gs pos="100000">
                  <a:schemeClr val="tx2"/>
                </a:gs>
                <a:gs pos="0">
                  <a:schemeClr val="accent1">
                    <a:tint val="44500"/>
                    <a:satMod val="160000"/>
                    <a:lumMod val="99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softEdge rad="50800"/>
            </a:effectLst>
            <a:scene3d>
              <a:camera prst="orthographicFront"/>
              <a:lightRig rig="threePt" dir="t"/>
            </a:scene3d>
            <a:sp3d>
              <a:bevelT w="95250"/>
            </a:sp3d>
          </c:spPr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4-A316-40ED-B8E5-A8190B0C3A6B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  <a:effectLst>
                <a:softEdge rad="50800"/>
              </a:effectLst>
              <a:scene3d>
                <a:camera prst="orthographicFront"/>
                <a:lightRig rig="threePt" dir="t"/>
              </a:scene3d>
              <a:sp3d>
                <a:bevelT w="95250"/>
              </a:sp3d>
            </c:spPr>
            <c:extLst>
              <c:ext xmlns:c16="http://schemas.microsoft.com/office/drawing/2014/chart" uri="{C3380CC4-5D6E-409C-BE32-E72D297353CC}">
                <c16:uniqueId val="{00000001-A316-40ED-B8E5-A8190B0C3A6B}"/>
              </c:ext>
            </c:extLst>
          </c:dPt>
          <c:dPt>
            <c:idx val="2"/>
            <c:bubble3D val="0"/>
            <c:explosion val="4"/>
            <c:spPr>
              <a:gradFill flip="none" rotWithShape="1">
                <a:gsLst>
                  <a:gs pos="0">
                    <a:schemeClr val="bg1"/>
                  </a:gs>
                  <a:gs pos="0">
                    <a:srgbClr val="F0F3E9"/>
                  </a:gs>
                  <a:gs pos="0">
                    <a:schemeClr val="bg1"/>
                  </a:gs>
                  <a:gs pos="47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softEdge rad="50800"/>
              </a:effectLst>
              <a:scene3d>
                <a:camera prst="orthographicFront"/>
                <a:lightRig rig="threePt" dir="t"/>
              </a:scene3d>
              <a:sp3d>
                <a:bevelT w="95250"/>
              </a:sp3d>
            </c:spPr>
            <c:extLst>
              <c:ext xmlns:c16="http://schemas.microsoft.com/office/drawing/2014/chart" uri="{C3380CC4-5D6E-409C-BE32-E72D297353CC}">
                <c16:uniqueId val="{00000003-A316-40ED-B8E5-A8190B0C3A6B}"/>
              </c:ext>
            </c:extLst>
          </c:dPt>
          <c:dLbls>
            <c:dLbl>
              <c:idx val="0"/>
              <c:layout>
                <c:manualLayout>
                  <c:x val="-0.22604137681323061"/>
                  <c:y val="0.25154192370171746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6-40ED-B8E5-A8190B0C3A6B}"/>
                </c:ext>
              </c:extLst>
            </c:dLbl>
            <c:dLbl>
              <c:idx val="1"/>
              <c:layout>
                <c:manualLayout>
                  <c:x val="-5.1391373043142438E-2"/>
                  <c:y val="-0.30404098651017381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909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6-40ED-B8E5-A8190B0C3A6B}"/>
                </c:ext>
              </c:extLst>
            </c:dLbl>
            <c:dLbl>
              <c:idx val="2"/>
              <c:layout>
                <c:manualLayout>
                  <c:x val="0.25995044917634097"/>
                  <c:y val="0.1835339171625852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6-40ED-B8E5-A8190B0C3A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טבלאות!$B$6:$B$8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טבלאות!$C$6:$C$8</c:f>
              <c:numCache>
                <c:formatCode>General</c:formatCode>
                <c:ptCount val="3"/>
                <c:pt idx="0">
                  <c:v>8425</c:v>
                </c:pt>
                <c:pt idx="1">
                  <c:v>10423</c:v>
                </c:pt>
                <c:pt idx="2">
                  <c:v>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16-40ED-B8E5-A8190B0C3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טבלאות!$D$5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cat>
                  <c:numRef>
                    <c:extLst>
                      <c:ext uri="{02D57815-91ED-43cb-92C2-25804820EDAC}">
                        <c15:formulaRef>
                          <c15:sqref>טבלאות!$B$6:$B$8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טבלאות!$D$6:$D$8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316-40ED-B8E5-A8190B0C3A6B}"/>
                  </c:ext>
                </c:extLst>
              </c15:ser>
            </c15:filteredPieSeries>
          </c:ext>
        </c:extLst>
      </c:pieChart>
    </c:plotArea>
    <c:plotVisOnly val="1"/>
    <c:dispBlanksAs val="gap"/>
    <c:showDLblsOverMax val="0"/>
  </c:chart>
  <c:spPr>
    <a:effectLst>
      <a:glow>
        <a:schemeClr val="accent1"/>
      </a:glo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C9627-5E8E-4FEA-8F0D-A4A1ECDD10CD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6194D05-657C-47A0-82FF-1EC047A79509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מה עשינו?</a:t>
          </a:r>
        </a:p>
      </dgm:t>
    </dgm:pt>
    <dgm:pt modelId="{31A39D30-2D8B-4EE4-B917-3C58EB97EF0A}" type="parTrans" cxnId="{8ACD1F76-071D-4596-83A2-5D08506C9C18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F43B65-2EFF-47FB-A35A-6786AA5F2D6B}" type="sibTrans" cxnId="{8ACD1F76-071D-4596-83A2-5D08506C9C18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D58249-E5AD-4AEB-9A14-13FC166FBB5A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צמצום תחנת עבודה</a:t>
          </a:r>
        </a:p>
      </dgm:t>
    </dgm:pt>
    <dgm:pt modelId="{BB4A7141-7FE1-4682-AB70-EB86F9E546DA}" type="parTrans" cxnId="{A9BE29F0-336B-4843-B3AE-7FA22B8608B7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B56B0F1-5440-4A76-AB76-1A9C606297E0}" type="sibTrans" cxnId="{A9BE29F0-336B-4843-B3AE-7FA22B8608B7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3ABFCAF-099F-402E-9005-3A8F21AD8D4B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צמצום של 40 ימי טיפול בתיק</a:t>
          </a:r>
        </a:p>
      </dgm:t>
    </dgm:pt>
    <dgm:pt modelId="{95E2923E-4BA7-4E02-9050-7DA8821405F3}" type="parTrans" cxnId="{937F183B-F0AC-4399-A4CF-78908A7A9553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0F7A3D5-B4E4-40B7-96B5-20DA94257A38}" type="sibTrans" cxnId="{937F183B-F0AC-4399-A4CF-78908A7A9553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D93B112-CF47-4506-BA08-D0C7D93D4A8C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העלאת שביעות רצון הפונים</a:t>
          </a:r>
        </a:p>
      </dgm:t>
    </dgm:pt>
    <dgm:pt modelId="{9721E0E3-9B98-435B-8F59-BFAB386137D4}" type="parTrans" cxnId="{0DBAB656-F7A6-4B52-A28D-85CD8DCFA1A2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5B90B9-11E5-4B61-A30B-AAC8CA05F6D1}" type="sibTrans" cxnId="{0DBAB656-F7A6-4B52-A28D-85CD8DCFA1A2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DE21934-5836-4DDD-B6AA-8FC633082C5E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יצירת שקיפות מערכתית</a:t>
          </a:r>
        </a:p>
      </dgm:t>
    </dgm:pt>
    <dgm:pt modelId="{90DE2925-7FB9-4A81-83A9-10AED9352F1D}" type="parTrans" cxnId="{4E738487-66FA-4EC4-9FB9-7E5F7FDFC34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EA4BF71-311E-4081-96CC-9003CDE221A0}" type="sibTrans" cxnId="{4E738487-66FA-4EC4-9FB9-7E5F7FDFC34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E6B456F-B18C-4F54-B381-765AD60750D8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חסכון במשאבים</a:t>
          </a:r>
        </a:p>
      </dgm:t>
    </dgm:pt>
    <dgm:pt modelId="{E5ECB1E6-D2A0-4363-B4D4-41B95C27099D}" type="parTrans" cxnId="{EFD1037D-50F8-4489-A33E-38D50F88EDED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498131A-22A0-4F9F-92CA-86D811C13062}" type="sibTrans" cxnId="{EFD1037D-50F8-4489-A33E-38D50F88EDED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5AA86E-A642-4F02-A43A-0ADC2D96CE18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שדרוג להליך עבודה מקוון</a:t>
          </a:r>
        </a:p>
      </dgm:t>
    </dgm:pt>
    <dgm:pt modelId="{B071B40A-9B0F-40EC-B9AC-9880D8F10822}" type="parTrans" cxnId="{5FF768A9-F45E-4BC0-82BB-DF91172B7C36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3E7D742-2B2E-491F-B715-C6A8B53CE517}" type="sibTrans" cxnId="{5FF768A9-F45E-4BC0-82BB-DF91172B7C36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C99E9A1-A703-4B4A-B83B-CB0004D3C1D7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סנכרון בין משרדים</a:t>
          </a:r>
        </a:p>
      </dgm:t>
    </dgm:pt>
    <dgm:pt modelId="{EF64F786-668C-4199-8930-8AA2E27B2C32}" type="parTrans" cxnId="{6AB62ACF-0843-4416-A544-FA4B3B6F31C4}">
      <dgm:prSet/>
      <dgm:spPr/>
      <dgm:t>
        <a:bodyPr/>
        <a:lstStyle/>
        <a:p>
          <a:pPr rtl="1"/>
          <a:endParaRPr lang="he-IL"/>
        </a:p>
      </dgm:t>
    </dgm:pt>
    <dgm:pt modelId="{1F590CB8-DE20-4604-BA3D-BD68B6069551}" type="sibTrans" cxnId="{6AB62ACF-0843-4416-A544-FA4B3B6F31C4}">
      <dgm:prSet/>
      <dgm:spPr/>
      <dgm:t>
        <a:bodyPr/>
        <a:lstStyle/>
        <a:p>
          <a:pPr rtl="1"/>
          <a:endParaRPr lang="he-IL"/>
        </a:p>
      </dgm:t>
    </dgm:pt>
    <dgm:pt modelId="{F2E64074-0CF6-4F83-B052-D154D527430E}" type="pres">
      <dgm:prSet presAssocID="{3CAC9627-5E8E-4FEA-8F0D-A4A1ECDD10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74163B-CC23-475C-AB04-28B73789C803}" type="pres">
      <dgm:prSet presAssocID="{26194D05-657C-47A0-82FF-1EC047A79509}" presName="centerShape" presStyleLbl="node0" presStyleIdx="0" presStyleCnt="1"/>
      <dgm:spPr/>
    </dgm:pt>
    <dgm:pt modelId="{D7C1F6DD-9EB4-423B-A568-1CF2685DCD9D}" type="pres">
      <dgm:prSet presAssocID="{02D58249-E5AD-4AEB-9A14-13FC166FBB5A}" presName="node" presStyleLbl="node1" presStyleIdx="0" presStyleCnt="7">
        <dgm:presLayoutVars>
          <dgm:bulletEnabled val="1"/>
        </dgm:presLayoutVars>
      </dgm:prSet>
      <dgm:spPr/>
    </dgm:pt>
    <dgm:pt modelId="{A6F0BBC5-AC91-45D6-A707-5B89F7AE9AB3}" type="pres">
      <dgm:prSet presAssocID="{02D58249-E5AD-4AEB-9A14-13FC166FBB5A}" presName="dummy" presStyleCnt="0"/>
      <dgm:spPr/>
    </dgm:pt>
    <dgm:pt modelId="{277ECF43-FCBB-4ED3-8727-7E79D23D6961}" type="pres">
      <dgm:prSet presAssocID="{5B56B0F1-5440-4A76-AB76-1A9C606297E0}" presName="sibTrans" presStyleLbl="sibTrans2D1" presStyleIdx="0" presStyleCnt="7"/>
      <dgm:spPr/>
    </dgm:pt>
    <dgm:pt modelId="{8D0FA423-1FD7-4243-93DD-2650C94307B0}" type="pres">
      <dgm:prSet presAssocID="{43ABFCAF-099F-402E-9005-3A8F21AD8D4B}" presName="node" presStyleLbl="node1" presStyleIdx="1" presStyleCnt="7">
        <dgm:presLayoutVars>
          <dgm:bulletEnabled val="1"/>
        </dgm:presLayoutVars>
      </dgm:prSet>
      <dgm:spPr/>
    </dgm:pt>
    <dgm:pt modelId="{44018432-4254-4AB0-BE03-29981481D48F}" type="pres">
      <dgm:prSet presAssocID="{43ABFCAF-099F-402E-9005-3A8F21AD8D4B}" presName="dummy" presStyleCnt="0"/>
      <dgm:spPr/>
    </dgm:pt>
    <dgm:pt modelId="{13DBF554-7708-4634-97A6-5661063EC756}" type="pres">
      <dgm:prSet presAssocID="{C0F7A3D5-B4E4-40B7-96B5-20DA94257A38}" presName="sibTrans" presStyleLbl="sibTrans2D1" presStyleIdx="1" presStyleCnt="7"/>
      <dgm:spPr/>
    </dgm:pt>
    <dgm:pt modelId="{7A791AD1-6E1E-4853-8254-EA91DAB07730}" type="pres">
      <dgm:prSet presAssocID="{7D93B112-CF47-4506-BA08-D0C7D93D4A8C}" presName="node" presStyleLbl="node1" presStyleIdx="2" presStyleCnt="7">
        <dgm:presLayoutVars>
          <dgm:bulletEnabled val="1"/>
        </dgm:presLayoutVars>
      </dgm:prSet>
      <dgm:spPr/>
    </dgm:pt>
    <dgm:pt modelId="{3EB21FF4-EAA3-4797-9228-9B1ACE363D47}" type="pres">
      <dgm:prSet presAssocID="{7D93B112-CF47-4506-BA08-D0C7D93D4A8C}" presName="dummy" presStyleCnt="0"/>
      <dgm:spPr/>
    </dgm:pt>
    <dgm:pt modelId="{56972D4F-B735-4F41-8060-B1BFB5F013F5}" type="pres">
      <dgm:prSet presAssocID="{6A5B90B9-11E5-4B61-A30B-AAC8CA05F6D1}" presName="sibTrans" presStyleLbl="sibTrans2D1" presStyleIdx="2" presStyleCnt="7"/>
      <dgm:spPr/>
    </dgm:pt>
    <dgm:pt modelId="{765726E6-0805-4458-942D-3AC04B140032}" type="pres">
      <dgm:prSet presAssocID="{7DE21934-5836-4DDD-B6AA-8FC633082C5E}" presName="node" presStyleLbl="node1" presStyleIdx="3" presStyleCnt="7">
        <dgm:presLayoutVars>
          <dgm:bulletEnabled val="1"/>
        </dgm:presLayoutVars>
      </dgm:prSet>
      <dgm:spPr/>
    </dgm:pt>
    <dgm:pt modelId="{64E940A7-FC49-45E7-B8A5-38A3A206C090}" type="pres">
      <dgm:prSet presAssocID="{7DE21934-5836-4DDD-B6AA-8FC633082C5E}" presName="dummy" presStyleCnt="0"/>
      <dgm:spPr/>
    </dgm:pt>
    <dgm:pt modelId="{489806E7-95C3-47CE-9AFD-A6EA53444F1E}" type="pres">
      <dgm:prSet presAssocID="{8EA4BF71-311E-4081-96CC-9003CDE221A0}" presName="sibTrans" presStyleLbl="sibTrans2D1" presStyleIdx="3" presStyleCnt="7"/>
      <dgm:spPr/>
    </dgm:pt>
    <dgm:pt modelId="{2707DB73-4E8B-4E30-A1E5-BA6B8F4CBAAE}" type="pres">
      <dgm:prSet presAssocID="{4E6B456F-B18C-4F54-B381-765AD60750D8}" presName="node" presStyleLbl="node1" presStyleIdx="4" presStyleCnt="7">
        <dgm:presLayoutVars>
          <dgm:bulletEnabled val="1"/>
        </dgm:presLayoutVars>
      </dgm:prSet>
      <dgm:spPr/>
    </dgm:pt>
    <dgm:pt modelId="{5A25F695-9F2C-4C98-B83B-5EA16FDC87B9}" type="pres">
      <dgm:prSet presAssocID="{4E6B456F-B18C-4F54-B381-765AD60750D8}" presName="dummy" presStyleCnt="0"/>
      <dgm:spPr/>
    </dgm:pt>
    <dgm:pt modelId="{05C1B2A5-50A8-4219-9DA0-157D1D6DCCED}" type="pres">
      <dgm:prSet presAssocID="{E498131A-22A0-4F9F-92CA-86D811C13062}" presName="sibTrans" presStyleLbl="sibTrans2D1" presStyleIdx="4" presStyleCnt="7"/>
      <dgm:spPr/>
    </dgm:pt>
    <dgm:pt modelId="{475E176B-BEF8-4F56-B198-1CD12C0D9F3E}" type="pres">
      <dgm:prSet presAssocID="{0D5AA86E-A642-4F02-A43A-0ADC2D96CE18}" presName="node" presStyleLbl="node1" presStyleIdx="5" presStyleCnt="7">
        <dgm:presLayoutVars>
          <dgm:bulletEnabled val="1"/>
        </dgm:presLayoutVars>
      </dgm:prSet>
      <dgm:spPr/>
    </dgm:pt>
    <dgm:pt modelId="{B1CAE626-773A-438F-9D12-9E3FD0F9458B}" type="pres">
      <dgm:prSet presAssocID="{0D5AA86E-A642-4F02-A43A-0ADC2D96CE18}" presName="dummy" presStyleCnt="0"/>
      <dgm:spPr/>
    </dgm:pt>
    <dgm:pt modelId="{83897FED-BF3B-4208-8D06-6D1ECB07727F}" type="pres">
      <dgm:prSet presAssocID="{03E7D742-2B2E-491F-B715-C6A8B53CE517}" presName="sibTrans" presStyleLbl="sibTrans2D1" presStyleIdx="5" presStyleCnt="7"/>
      <dgm:spPr/>
    </dgm:pt>
    <dgm:pt modelId="{985BEB45-3A41-49CC-BC62-21CDDFEE015E}" type="pres">
      <dgm:prSet presAssocID="{4C99E9A1-A703-4B4A-B83B-CB0004D3C1D7}" presName="node" presStyleLbl="node1" presStyleIdx="6" presStyleCnt="7">
        <dgm:presLayoutVars>
          <dgm:bulletEnabled val="1"/>
        </dgm:presLayoutVars>
      </dgm:prSet>
      <dgm:spPr/>
    </dgm:pt>
    <dgm:pt modelId="{6D7B2B75-3063-42AB-A250-D925F809586A}" type="pres">
      <dgm:prSet presAssocID="{4C99E9A1-A703-4B4A-B83B-CB0004D3C1D7}" presName="dummy" presStyleCnt="0"/>
      <dgm:spPr/>
    </dgm:pt>
    <dgm:pt modelId="{B6E194EB-7CDC-4248-B9A0-331744DB4E71}" type="pres">
      <dgm:prSet presAssocID="{1F590CB8-DE20-4604-BA3D-BD68B6069551}" presName="sibTrans" presStyleLbl="sibTrans2D1" presStyleIdx="6" presStyleCnt="7"/>
      <dgm:spPr/>
    </dgm:pt>
  </dgm:ptLst>
  <dgm:cxnLst>
    <dgm:cxn modelId="{2CF5C705-51B7-450F-979B-EC5A888C3E1D}" type="presOf" srcId="{02D58249-E5AD-4AEB-9A14-13FC166FBB5A}" destId="{D7C1F6DD-9EB4-423B-A568-1CF2685DCD9D}" srcOrd="0" destOrd="0" presId="urn:microsoft.com/office/officeart/2005/8/layout/radial6"/>
    <dgm:cxn modelId="{131F8C1F-5B3D-43A6-993F-6E6B275096EF}" type="presOf" srcId="{E498131A-22A0-4F9F-92CA-86D811C13062}" destId="{05C1B2A5-50A8-4219-9DA0-157D1D6DCCED}" srcOrd="0" destOrd="0" presId="urn:microsoft.com/office/officeart/2005/8/layout/radial6"/>
    <dgm:cxn modelId="{4509B82F-EBFA-4F61-8F02-5A832EE24E9A}" type="presOf" srcId="{0D5AA86E-A642-4F02-A43A-0ADC2D96CE18}" destId="{475E176B-BEF8-4F56-B198-1CD12C0D9F3E}" srcOrd="0" destOrd="0" presId="urn:microsoft.com/office/officeart/2005/8/layout/radial6"/>
    <dgm:cxn modelId="{937F183B-F0AC-4399-A4CF-78908A7A9553}" srcId="{26194D05-657C-47A0-82FF-1EC047A79509}" destId="{43ABFCAF-099F-402E-9005-3A8F21AD8D4B}" srcOrd="1" destOrd="0" parTransId="{95E2923E-4BA7-4E02-9050-7DA8821405F3}" sibTransId="{C0F7A3D5-B4E4-40B7-96B5-20DA94257A38}"/>
    <dgm:cxn modelId="{5723233B-B8E7-4AB1-824D-BFD336E5D22A}" type="presOf" srcId="{4E6B456F-B18C-4F54-B381-765AD60750D8}" destId="{2707DB73-4E8B-4E30-A1E5-BA6B8F4CBAAE}" srcOrd="0" destOrd="0" presId="urn:microsoft.com/office/officeart/2005/8/layout/radial6"/>
    <dgm:cxn modelId="{50833D3E-C420-4AD0-A162-2F8435A7C17F}" type="presOf" srcId="{6A5B90B9-11E5-4B61-A30B-AAC8CA05F6D1}" destId="{56972D4F-B735-4F41-8060-B1BFB5F013F5}" srcOrd="0" destOrd="0" presId="urn:microsoft.com/office/officeart/2005/8/layout/radial6"/>
    <dgm:cxn modelId="{14CF1E60-353F-454D-ABEA-3D468F003A3D}" type="presOf" srcId="{43ABFCAF-099F-402E-9005-3A8F21AD8D4B}" destId="{8D0FA423-1FD7-4243-93DD-2650C94307B0}" srcOrd="0" destOrd="0" presId="urn:microsoft.com/office/officeart/2005/8/layout/radial6"/>
    <dgm:cxn modelId="{64BF7468-64F7-47A7-842F-343E627C7F19}" type="presOf" srcId="{4C99E9A1-A703-4B4A-B83B-CB0004D3C1D7}" destId="{985BEB45-3A41-49CC-BC62-21CDDFEE015E}" srcOrd="0" destOrd="0" presId="urn:microsoft.com/office/officeart/2005/8/layout/radial6"/>
    <dgm:cxn modelId="{21CB1D4B-9908-4F50-A859-19DF61DFD72C}" type="presOf" srcId="{26194D05-657C-47A0-82FF-1EC047A79509}" destId="{5574163B-CC23-475C-AB04-28B73789C803}" srcOrd="0" destOrd="0" presId="urn:microsoft.com/office/officeart/2005/8/layout/radial6"/>
    <dgm:cxn modelId="{8ACD1F76-071D-4596-83A2-5D08506C9C18}" srcId="{3CAC9627-5E8E-4FEA-8F0D-A4A1ECDD10CD}" destId="{26194D05-657C-47A0-82FF-1EC047A79509}" srcOrd="0" destOrd="0" parTransId="{31A39D30-2D8B-4EE4-B917-3C58EB97EF0A}" sibTransId="{26F43B65-2EFF-47FB-A35A-6786AA5F2D6B}"/>
    <dgm:cxn modelId="{0DBAB656-F7A6-4B52-A28D-85CD8DCFA1A2}" srcId="{26194D05-657C-47A0-82FF-1EC047A79509}" destId="{7D93B112-CF47-4506-BA08-D0C7D93D4A8C}" srcOrd="2" destOrd="0" parTransId="{9721E0E3-9B98-435B-8F59-BFAB386137D4}" sibTransId="{6A5B90B9-11E5-4B61-A30B-AAC8CA05F6D1}"/>
    <dgm:cxn modelId="{23C9B577-35C6-4DF5-BF19-D1881A3DBBE8}" type="presOf" srcId="{C0F7A3D5-B4E4-40B7-96B5-20DA94257A38}" destId="{13DBF554-7708-4634-97A6-5661063EC756}" srcOrd="0" destOrd="0" presId="urn:microsoft.com/office/officeart/2005/8/layout/radial6"/>
    <dgm:cxn modelId="{EFD1037D-50F8-4489-A33E-38D50F88EDED}" srcId="{26194D05-657C-47A0-82FF-1EC047A79509}" destId="{4E6B456F-B18C-4F54-B381-765AD60750D8}" srcOrd="4" destOrd="0" parTransId="{E5ECB1E6-D2A0-4363-B4D4-41B95C27099D}" sibTransId="{E498131A-22A0-4F9F-92CA-86D811C13062}"/>
    <dgm:cxn modelId="{4E738487-66FA-4EC4-9FB9-7E5F7FDFC34B}" srcId="{26194D05-657C-47A0-82FF-1EC047A79509}" destId="{7DE21934-5836-4DDD-B6AA-8FC633082C5E}" srcOrd="3" destOrd="0" parTransId="{90DE2925-7FB9-4A81-83A9-10AED9352F1D}" sibTransId="{8EA4BF71-311E-4081-96CC-9003CDE221A0}"/>
    <dgm:cxn modelId="{5B90C191-D2F9-4CE7-ACD2-7A0B3F2FD328}" type="presOf" srcId="{8EA4BF71-311E-4081-96CC-9003CDE221A0}" destId="{489806E7-95C3-47CE-9AFD-A6EA53444F1E}" srcOrd="0" destOrd="0" presId="urn:microsoft.com/office/officeart/2005/8/layout/radial6"/>
    <dgm:cxn modelId="{CBB4C792-0188-4927-9C9B-14D8AE2B54AD}" type="presOf" srcId="{3CAC9627-5E8E-4FEA-8F0D-A4A1ECDD10CD}" destId="{F2E64074-0CF6-4F83-B052-D154D527430E}" srcOrd="0" destOrd="0" presId="urn:microsoft.com/office/officeart/2005/8/layout/radial6"/>
    <dgm:cxn modelId="{5FF768A9-F45E-4BC0-82BB-DF91172B7C36}" srcId="{26194D05-657C-47A0-82FF-1EC047A79509}" destId="{0D5AA86E-A642-4F02-A43A-0ADC2D96CE18}" srcOrd="5" destOrd="0" parTransId="{B071B40A-9B0F-40EC-B9AC-9880D8F10822}" sibTransId="{03E7D742-2B2E-491F-B715-C6A8B53CE517}"/>
    <dgm:cxn modelId="{B8E273B8-044C-4CBB-8701-990E55741839}" type="presOf" srcId="{5B56B0F1-5440-4A76-AB76-1A9C606297E0}" destId="{277ECF43-FCBB-4ED3-8727-7E79D23D6961}" srcOrd="0" destOrd="0" presId="urn:microsoft.com/office/officeart/2005/8/layout/radial6"/>
    <dgm:cxn modelId="{68E60DC6-90A5-4FB6-8276-3CB824839F19}" type="presOf" srcId="{7D93B112-CF47-4506-BA08-D0C7D93D4A8C}" destId="{7A791AD1-6E1E-4853-8254-EA91DAB07730}" srcOrd="0" destOrd="0" presId="urn:microsoft.com/office/officeart/2005/8/layout/radial6"/>
    <dgm:cxn modelId="{6AB62ACF-0843-4416-A544-FA4B3B6F31C4}" srcId="{26194D05-657C-47A0-82FF-1EC047A79509}" destId="{4C99E9A1-A703-4B4A-B83B-CB0004D3C1D7}" srcOrd="6" destOrd="0" parTransId="{EF64F786-668C-4199-8930-8AA2E27B2C32}" sibTransId="{1F590CB8-DE20-4604-BA3D-BD68B6069551}"/>
    <dgm:cxn modelId="{D453D2CF-E5B7-4418-A64A-E711F3462B97}" type="presOf" srcId="{1F590CB8-DE20-4604-BA3D-BD68B6069551}" destId="{B6E194EB-7CDC-4248-B9A0-331744DB4E71}" srcOrd="0" destOrd="0" presId="urn:microsoft.com/office/officeart/2005/8/layout/radial6"/>
    <dgm:cxn modelId="{241B58EF-EE44-4E59-B883-2FD9607B3965}" type="presOf" srcId="{03E7D742-2B2E-491F-B715-C6A8B53CE517}" destId="{83897FED-BF3B-4208-8D06-6D1ECB07727F}" srcOrd="0" destOrd="0" presId="urn:microsoft.com/office/officeart/2005/8/layout/radial6"/>
    <dgm:cxn modelId="{0C6089EF-5730-4322-A8D0-9E9A9A8117C6}" type="presOf" srcId="{7DE21934-5836-4DDD-B6AA-8FC633082C5E}" destId="{765726E6-0805-4458-942D-3AC04B140032}" srcOrd="0" destOrd="0" presId="urn:microsoft.com/office/officeart/2005/8/layout/radial6"/>
    <dgm:cxn modelId="{A9BE29F0-336B-4843-B3AE-7FA22B8608B7}" srcId="{26194D05-657C-47A0-82FF-1EC047A79509}" destId="{02D58249-E5AD-4AEB-9A14-13FC166FBB5A}" srcOrd="0" destOrd="0" parTransId="{BB4A7141-7FE1-4682-AB70-EB86F9E546DA}" sibTransId="{5B56B0F1-5440-4A76-AB76-1A9C606297E0}"/>
    <dgm:cxn modelId="{43F2DF5B-E6C0-4C20-94AB-1E3A260E9A77}" type="presParOf" srcId="{F2E64074-0CF6-4F83-B052-D154D527430E}" destId="{5574163B-CC23-475C-AB04-28B73789C803}" srcOrd="0" destOrd="0" presId="urn:microsoft.com/office/officeart/2005/8/layout/radial6"/>
    <dgm:cxn modelId="{6532B452-8311-4C49-8054-079A45409778}" type="presParOf" srcId="{F2E64074-0CF6-4F83-B052-D154D527430E}" destId="{D7C1F6DD-9EB4-423B-A568-1CF2685DCD9D}" srcOrd="1" destOrd="0" presId="urn:microsoft.com/office/officeart/2005/8/layout/radial6"/>
    <dgm:cxn modelId="{6A0B593B-B72E-416E-B55C-96326AD295E9}" type="presParOf" srcId="{F2E64074-0CF6-4F83-B052-D154D527430E}" destId="{A6F0BBC5-AC91-45D6-A707-5B89F7AE9AB3}" srcOrd="2" destOrd="0" presId="urn:microsoft.com/office/officeart/2005/8/layout/radial6"/>
    <dgm:cxn modelId="{842343AF-2709-4155-8D57-B360D7FAE265}" type="presParOf" srcId="{F2E64074-0CF6-4F83-B052-D154D527430E}" destId="{277ECF43-FCBB-4ED3-8727-7E79D23D6961}" srcOrd="3" destOrd="0" presId="urn:microsoft.com/office/officeart/2005/8/layout/radial6"/>
    <dgm:cxn modelId="{A50BBEC5-A9AD-49A6-B22D-96B732680883}" type="presParOf" srcId="{F2E64074-0CF6-4F83-B052-D154D527430E}" destId="{8D0FA423-1FD7-4243-93DD-2650C94307B0}" srcOrd="4" destOrd="0" presId="urn:microsoft.com/office/officeart/2005/8/layout/radial6"/>
    <dgm:cxn modelId="{4FA91587-8FBE-4B1F-A70A-5BE23805558A}" type="presParOf" srcId="{F2E64074-0CF6-4F83-B052-D154D527430E}" destId="{44018432-4254-4AB0-BE03-29981481D48F}" srcOrd="5" destOrd="0" presId="urn:microsoft.com/office/officeart/2005/8/layout/radial6"/>
    <dgm:cxn modelId="{07233626-9685-493F-9961-C52F1F8074D2}" type="presParOf" srcId="{F2E64074-0CF6-4F83-B052-D154D527430E}" destId="{13DBF554-7708-4634-97A6-5661063EC756}" srcOrd="6" destOrd="0" presId="urn:microsoft.com/office/officeart/2005/8/layout/radial6"/>
    <dgm:cxn modelId="{A5014AEF-988E-44FE-9805-2BF825113E29}" type="presParOf" srcId="{F2E64074-0CF6-4F83-B052-D154D527430E}" destId="{7A791AD1-6E1E-4853-8254-EA91DAB07730}" srcOrd="7" destOrd="0" presId="urn:microsoft.com/office/officeart/2005/8/layout/radial6"/>
    <dgm:cxn modelId="{A6E48DE2-352F-4219-94B9-19D69DC7105F}" type="presParOf" srcId="{F2E64074-0CF6-4F83-B052-D154D527430E}" destId="{3EB21FF4-EAA3-4797-9228-9B1ACE363D47}" srcOrd="8" destOrd="0" presId="urn:microsoft.com/office/officeart/2005/8/layout/radial6"/>
    <dgm:cxn modelId="{8619CF48-C44D-4B5E-849D-6A598EEBC607}" type="presParOf" srcId="{F2E64074-0CF6-4F83-B052-D154D527430E}" destId="{56972D4F-B735-4F41-8060-B1BFB5F013F5}" srcOrd="9" destOrd="0" presId="urn:microsoft.com/office/officeart/2005/8/layout/radial6"/>
    <dgm:cxn modelId="{7FC8A9F3-8322-47E3-BE1D-69832AA4B9B4}" type="presParOf" srcId="{F2E64074-0CF6-4F83-B052-D154D527430E}" destId="{765726E6-0805-4458-942D-3AC04B140032}" srcOrd="10" destOrd="0" presId="urn:microsoft.com/office/officeart/2005/8/layout/radial6"/>
    <dgm:cxn modelId="{CC7348AD-42F1-48A4-97A7-3106F9C14754}" type="presParOf" srcId="{F2E64074-0CF6-4F83-B052-D154D527430E}" destId="{64E940A7-FC49-45E7-B8A5-38A3A206C090}" srcOrd="11" destOrd="0" presId="urn:microsoft.com/office/officeart/2005/8/layout/radial6"/>
    <dgm:cxn modelId="{0CC115B4-100C-461B-8C3D-8DE5F37EEF15}" type="presParOf" srcId="{F2E64074-0CF6-4F83-B052-D154D527430E}" destId="{489806E7-95C3-47CE-9AFD-A6EA53444F1E}" srcOrd="12" destOrd="0" presId="urn:microsoft.com/office/officeart/2005/8/layout/radial6"/>
    <dgm:cxn modelId="{7DB1E67C-7BA6-4DDD-A722-DA2159D551C8}" type="presParOf" srcId="{F2E64074-0CF6-4F83-B052-D154D527430E}" destId="{2707DB73-4E8B-4E30-A1E5-BA6B8F4CBAAE}" srcOrd="13" destOrd="0" presId="urn:microsoft.com/office/officeart/2005/8/layout/radial6"/>
    <dgm:cxn modelId="{2C4D54D7-9483-47BF-ABCA-9E247793691A}" type="presParOf" srcId="{F2E64074-0CF6-4F83-B052-D154D527430E}" destId="{5A25F695-9F2C-4C98-B83B-5EA16FDC87B9}" srcOrd="14" destOrd="0" presId="urn:microsoft.com/office/officeart/2005/8/layout/radial6"/>
    <dgm:cxn modelId="{D6F1237B-11D4-4CF1-AFA9-3E6F22239435}" type="presParOf" srcId="{F2E64074-0CF6-4F83-B052-D154D527430E}" destId="{05C1B2A5-50A8-4219-9DA0-157D1D6DCCED}" srcOrd="15" destOrd="0" presId="urn:microsoft.com/office/officeart/2005/8/layout/radial6"/>
    <dgm:cxn modelId="{B28FE84B-8BEA-4C17-9EC8-E5124A01EAC2}" type="presParOf" srcId="{F2E64074-0CF6-4F83-B052-D154D527430E}" destId="{475E176B-BEF8-4F56-B198-1CD12C0D9F3E}" srcOrd="16" destOrd="0" presId="urn:microsoft.com/office/officeart/2005/8/layout/radial6"/>
    <dgm:cxn modelId="{88DE5C27-EC62-4FDF-ABB5-599E4EFBE823}" type="presParOf" srcId="{F2E64074-0CF6-4F83-B052-D154D527430E}" destId="{B1CAE626-773A-438F-9D12-9E3FD0F9458B}" srcOrd="17" destOrd="0" presId="urn:microsoft.com/office/officeart/2005/8/layout/radial6"/>
    <dgm:cxn modelId="{AE625C52-AD35-49C3-9FB4-800DAEC10508}" type="presParOf" srcId="{F2E64074-0CF6-4F83-B052-D154D527430E}" destId="{83897FED-BF3B-4208-8D06-6D1ECB07727F}" srcOrd="18" destOrd="0" presId="urn:microsoft.com/office/officeart/2005/8/layout/radial6"/>
    <dgm:cxn modelId="{F2500092-1BD1-4E1D-8F91-3313C48B8449}" type="presParOf" srcId="{F2E64074-0CF6-4F83-B052-D154D527430E}" destId="{985BEB45-3A41-49CC-BC62-21CDDFEE015E}" srcOrd="19" destOrd="0" presId="urn:microsoft.com/office/officeart/2005/8/layout/radial6"/>
    <dgm:cxn modelId="{6509F2E8-AC11-46B5-974B-8522E196E395}" type="presParOf" srcId="{F2E64074-0CF6-4F83-B052-D154D527430E}" destId="{6D7B2B75-3063-42AB-A250-D925F809586A}" srcOrd="20" destOrd="0" presId="urn:microsoft.com/office/officeart/2005/8/layout/radial6"/>
    <dgm:cxn modelId="{01A9A391-4189-4FCF-901A-A31CC27D0A3C}" type="presParOf" srcId="{F2E64074-0CF6-4F83-B052-D154D527430E}" destId="{B6E194EB-7CDC-4248-B9A0-331744DB4E7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194EB-7CDC-4248-B9A0-331744DB4E71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97FED-BF3B-4208-8D06-6D1ECB07727F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10028571"/>
            <a:gd name="adj2" fmla="val 13114286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1B2A5-50A8-4219-9DA0-157D1D6DCCED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806E7-95C3-47CE-9AFD-A6EA53444F1E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3857143"/>
            <a:gd name="adj2" fmla="val 6942857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72D4F-B735-4F41-8060-B1BFB5F013F5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771429"/>
            <a:gd name="adj2" fmla="val 3857143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BF554-7708-4634-97A6-5661063EC756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19285714"/>
            <a:gd name="adj2" fmla="val 771429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CF43-FCBB-4ED3-8727-7E79D23D6961}">
      <dsp:nvSpPr>
        <dsp:cNvPr id="0" name=""/>
        <dsp:cNvSpPr/>
      </dsp:nvSpPr>
      <dsp:spPr>
        <a:xfrm>
          <a:off x="1385370" y="493292"/>
          <a:ext cx="3926007" cy="3926007"/>
        </a:xfrm>
        <a:prstGeom prst="blockArc">
          <a:avLst>
            <a:gd name="adj1" fmla="val 16200000"/>
            <a:gd name="adj2" fmla="val 19285714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4163B-CC23-475C-AB04-28B73789C803}">
      <dsp:nvSpPr>
        <dsp:cNvPr id="0" name=""/>
        <dsp:cNvSpPr/>
      </dsp:nvSpPr>
      <dsp:spPr>
        <a:xfrm>
          <a:off x="2589758" y="1697679"/>
          <a:ext cx="1517232" cy="1517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b="1" kern="1200" dirty="0">
              <a:latin typeface="David" panose="020E0502060401010101" pitchFamily="34" charset="-79"/>
              <a:cs typeface="David" panose="020E0502060401010101" pitchFamily="34" charset="-79"/>
            </a:rPr>
            <a:t>מה עשינו?</a:t>
          </a:r>
        </a:p>
      </dsp:txBody>
      <dsp:txXfrm>
        <a:off x="2811951" y="1919872"/>
        <a:ext cx="1072846" cy="1072846"/>
      </dsp:txXfrm>
    </dsp:sp>
    <dsp:sp modelId="{D7C1F6DD-9EB4-423B-A568-1CF2685DCD9D}">
      <dsp:nvSpPr>
        <dsp:cNvPr id="0" name=""/>
        <dsp:cNvSpPr/>
      </dsp:nvSpPr>
      <dsp:spPr>
        <a:xfrm>
          <a:off x="2817343" y="495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צמצום תחנת עבודה</a:t>
          </a:r>
        </a:p>
      </dsp:txBody>
      <dsp:txXfrm>
        <a:off x="2972878" y="156030"/>
        <a:ext cx="750992" cy="750992"/>
      </dsp:txXfrm>
    </dsp:sp>
    <dsp:sp modelId="{8D0FA423-1FD7-4243-93DD-2650C94307B0}">
      <dsp:nvSpPr>
        <dsp:cNvPr id="0" name=""/>
        <dsp:cNvSpPr/>
      </dsp:nvSpPr>
      <dsp:spPr>
        <a:xfrm>
          <a:off x="4322188" y="725190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צמצום של 40 ימי טיפול בתיק</a:t>
          </a:r>
        </a:p>
      </dsp:txBody>
      <dsp:txXfrm>
        <a:off x="4477723" y="880725"/>
        <a:ext cx="750992" cy="750992"/>
      </dsp:txXfrm>
    </dsp:sp>
    <dsp:sp modelId="{7A791AD1-6E1E-4853-8254-EA91DAB07730}">
      <dsp:nvSpPr>
        <dsp:cNvPr id="0" name=""/>
        <dsp:cNvSpPr/>
      </dsp:nvSpPr>
      <dsp:spPr>
        <a:xfrm>
          <a:off x="4693854" y="2353566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העלאת שביעות רצון הפונים</a:t>
          </a:r>
        </a:p>
      </dsp:txBody>
      <dsp:txXfrm>
        <a:off x="4849389" y="2509101"/>
        <a:ext cx="750992" cy="750992"/>
      </dsp:txXfrm>
    </dsp:sp>
    <dsp:sp modelId="{765726E6-0805-4458-942D-3AC04B140032}">
      <dsp:nvSpPr>
        <dsp:cNvPr id="0" name=""/>
        <dsp:cNvSpPr/>
      </dsp:nvSpPr>
      <dsp:spPr>
        <a:xfrm>
          <a:off x="3652469" y="3659422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יצירת שקיפות מערכתית</a:t>
          </a:r>
        </a:p>
      </dsp:txBody>
      <dsp:txXfrm>
        <a:off x="3808004" y="3814957"/>
        <a:ext cx="750992" cy="750992"/>
      </dsp:txXfrm>
    </dsp:sp>
    <dsp:sp modelId="{2707DB73-4E8B-4E30-A1E5-BA6B8F4CBAAE}">
      <dsp:nvSpPr>
        <dsp:cNvPr id="0" name=""/>
        <dsp:cNvSpPr/>
      </dsp:nvSpPr>
      <dsp:spPr>
        <a:xfrm>
          <a:off x="1982216" y="3659422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חסכון במשאבים</a:t>
          </a:r>
        </a:p>
      </dsp:txBody>
      <dsp:txXfrm>
        <a:off x="2137751" y="3814957"/>
        <a:ext cx="750992" cy="750992"/>
      </dsp:txXfrm>
    </dsp:sp>
    <dsp:sp modelId="{475E176B-BEF8-4F56-B198-1CD12C0D9F3E}">
      <dsp:nvSpPr>
        <dsp:cNvPr id="0" name=""/>
        <dsp:cNvSpPr/>
      </dsp:nvSpPr>
      <dsp:spPr>
        <a:xfrm>
          <a:off x="940831" y="2353566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שדרוג להליך עבודה מקוון</a:t>
          </a:r>
        </a:p>
      </dsp:txBody>
      <dsp:txXfrm>
        <a:off x="1096366" y="2509101"/>
        <a:ext cx="750992" cy="750992"/>
      </dsp:txXfrm>
    </dsp:sp>
    <dsp:sp modelId="{985BEB45-3A41-49CC-BC62-21CDDFEE015E}">
      <dsp:nvSpPr>
        <dsp:cNvPr id="0" name=""/>
        <dsp:cNvSpPr/>
      </dsp:nvSpPr>
      <dsp:spPr>
        <a:xfrm>
          <a:off x="1312497" y="725190"/>
          <a:ext cx="1062062" cy="1062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b="1" kern="1200" dirty="0">
              <a:latin typeface="David" panose="020E0502060401010101" pitchFamily="34" charset="-79"/>
              <a:cs typeface="David" panose="020E0502060401010101" pitchFamily="34" charset="-79"/>
            </a:rPr>
            <a:t>סנכרון בין משרדים</a:t>
          </a:r>
        </a:p>
      </dsp:txBody>
      <dsp:txXfrm>
        <a:off x="1468032" y="880725"/>
        <a:ext cx="750992" cy="75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88211" tIns="44106" rIns="88211" bIns="44106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88211" tIns="44106" rIns="88211" bIns="44106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F8F203-C63D-4262-9D5B-E66F7CFD9C7D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88211" tIns="44106" rIns="88211" bIns="44106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88211" tIns="44106" rIns="88211" bIns="44106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DCD341-D569-4F96-B50D-6E7B7B31A87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206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88190" tIns="44096" rIns="88190" bIns="44096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88190" tIns="44096" rIns="88190" bIns="44096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D217-3A01-47B8-8FA4-080B40A73875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0" tIns="44096" rIns="88190" bIns="44096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88190" tIns="44096" rIns="88190" bIns="44096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88190" tIns="44096" rIns="88190" bIns="44096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88190" tIns="44096" rIns="88190" bIns="44096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985758-8F0F-4D3A-A5F1-A5005F60D76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285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33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21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936150-97B3-497C-B90C-AE51BDF37025}" type="slidenum">
              <a:rPr lang="he-IL" altLang="he-I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he-IL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33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21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79FEA2-1865-48B7-9D8F-080974817C11}" type="slidenum">
              <a:rPr lang="he-IL" altLang="he-I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he-I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899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33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21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79FEA2-1865-48B7-9D8F-080974817C11}" type="slidenum">
              <a:rPr lang="he-IL" altLang="he-I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he-I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7039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33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21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79FEA2-1865-48B7-9D8F-080974817C11}" type="slidenum">
              <a:rPr lang="he-IL" altLang="he-I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he-I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6428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1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33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21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79FEA2-1865-48B7-9D8F-080974817C11}" type="slidenum">
              <a:rPr lang="he-IL" altLang="he-IL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011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9A58-E5FB-4441-833C-4BE37DE7777D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E2C9-8265-4769-B0CA-510AF4FE4FA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3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C52B-A47E-4704-A4A4-690AFD4BFBF5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C93F-3197-4497-83EF-DE968FF582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403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DC86-1A73-4117-836E-F9BA807407A1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2281-D544-4EA9-8D50-2E30AA3A6C5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200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8354-F051-4111-A739-F6F610A17B4C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4BC4-578B-414B-B2AC-25A6493AB20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9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60DE-F990-4735-BEB8-F88A60F22EA6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64CF-2F54-4CCB-A558-1FB14FE0C21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9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EBCC-4B9E-465D-B631-8D3E461376B0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4B50-E5B0-4FD2-B8C5-AFEB7F27B1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0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5B5D-F925-4B70-8D73-F74A62A4E2A1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CE9E-C943-4641-A348-CBB3D8F9992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56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824F-6DB5-4EDD-BE76-96EF8AD624FE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CB1D-5CCD-4477-A7D4-4E9A34F1D2B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909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F103-6317-46EB-8B2B-A7456974B685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4BB8-37E7-4EC8-B61E-92BF5F1248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824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ED68-49BC-492E-BCCA-2A1113F99885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982F-FD99-4C23-A7E0-8EA9635D2D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215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87ED-A841-4889-9D83-2CA81E11CCFF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AC3E-2FC6-4407-98E8-84AA4EDC57F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84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75095-C646-4DE8-93CC-1FFD9C0C1763}" type="datetimeFigureOut">
              <a:rPr lang="he-IL"/>
              <a:pPr>
                <a:defRPr/>
              </a:pPr>
              <a:t>ו'/תמוז/תשפ"ב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43265-99D9-4B74-B2AF-63EE9A2D69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il/he/departments/policies/shilut_beatarey_beniyya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קבוצה 7"/>
          <p:cNvGrpSpPr>
            <a:grpSpLocks/>
          </p:cNvGrpSpPr>
          <p:nvPr/>
        </p:nvGrpSpPr>
        <p:grpSpPr bwMode="auto">
          <a:xfrm>
            <a:off x="-2120" y="3169028"/>
            <a:ext cx="9126538" cy="3686175"/>
            <a:chOff x="-3723" y="3185558"/>
            <a:chExt cx="9127509" cy="3687135"/>
          </a:xfrm>
        </p:grpSpPr>
        <p:sp>
          <p:nvSpPr>
            <p:cNvPr id="2058" name="Freeform 3" descr="קלף"/>
            <p:cNvSpPr>
              <a:spLocks/>
            </p:cNvSpPr>
            <p:nvPr/>
          </p:nvSpPr>
          <p:spPr bwMode="auto">
            <a:xfrm>
              <a:off x="1899369" y="3185558"/>
              <a:ext cx="7224417" cy="3670350"/>
            </a:xfrm>
            <a:custGeom>
              <a:avLst/>
              <a:gdLst>
                <a:gd name="T0" fmla="*/ 0 w 5904"/>
                <a:gd name="T1" fmla="*/ 2147483647 h 3251"/>
                <a:gd name="T2" fmla="*/ 2147483647 w 5904"/>
                <a:gd name="T3" fmla="*/ 2147483647 h 3251"/>
                <a:gd name="T4" fmla="*/ 2147483647 w 5904"/>
                <a:gd name="T5" fmla="*/ 2147483647 h 3251"/>
                <a:gd name="T6" fmla="*/ 2147483647 w 5904"/>
                <a:gd name="T7" fmla="*/ 2147483647 h 3251"/>
                <a:gd name="T8" fmla="*/ 2147483647 w 5904"/>
                <a:gd name="T9" fmla="*/ 2147483647 h 3251"/>
                <a:gd name="T10" fmla="*/ 2147483647 w 5904"/>
                <a:gd name="T11" fmla="*/ 2147483647 h 3251"/>
                <a:gd name="T12" fmla="*/ 2147483647 w 5904"/>
                <a:gd name="T13" fmla="*/ 2147483647 h 3251"/>
                <a:gd name="T14" fmla="*/ 2147483647 w 5904"/>
                <a:gd name="T15" fmla="*/ 2147483647 h 3251"/>
                <a:gd name="T16" fmla="*/ 2147483647 w 5904"/>
                <a:gd name="T17" fmla="*/ 2147483647 h 3251"/>
                <a:gd name="T18" fmla="*/ 2147483647 w 5904"/>
                <a:gd name="T19" fmla="*/ 2147483647 h 3251"/>
                <a:gd name="T20" fmla="*/ 2147483647 w 5904"/>
                <a:gd name="T21" fmla="*/ 2147483647 h 3251"/>
                <a:gd name="T22" fmla="*/ 2147483647 w 5904"/>
                <a:gd name="T23" fmla="*/ 2147483647 h 3251"/>
                <a:gd name="T24" fmla="*/ 2147483647 w 5904"/>
                <a:gd name="T25" fmla="*/ 2147483647 h 3251"/>
                <a:gd name="T26" fmla="*/ 2147483647 w 5904"/>
                <a:gd name="T27" fmla="*/ 2147483647 h 3251"/>
                <a:gd name="T28" fmla="*/ 2147483647 w 5904"/>
                <a:gd name="T29" fmla="*/ 2147483647 h 3251"/>
                <a:gd name="T30" fmla="*/ 2147483647 w 5904"/>
                <a:gd name="T31" fmla="*/ 2147483647 h 3251"/>
                <a:gd name="T32" fmla="*/ 2147483647 w 5904"/>
                <a:gd name="T33" fmla="*/ 2147483647 h 3251"/>
                <a:gd name="T34" fmla="*/ 2147483647 w 5904"/>
                <a:gd name="T35" fmla="*/ 2147483647 h 3251"/>
                <a:gd name="T36" fmla="*/ 2147483647 w 5904"/>
                <a:gd name="T37" fmla="*/ 2147483647 h 3251"/>
                <a:gd name="T38" fmla="*/ 2147483647 w 5904"/>
                <a:gd name="T39" fmla="*/ 2147483647 h 3251"/>
                <a:gd name="T40" fmla="*/ 2147483647 w 5904"/>
                <a:gd name="T41" fmla="*/ 2147483647 h 3251"/>
                <a:gd name="T42" fmla="*/ 2147483647 w 5904"/>
                <a:gd name="T43" fmla="*/ 2147483647 h 3251"/>
                <a:gd name="T44" fmla="*/ 2147483647 w 5904"/>
                <a:gd name="T45" fmla="*/ 2147483647 h 3251"/>
                <a:gd name="T46" fmla="*/ 2147483647 w 5904"/>
                <a:gd name="T47" fmla="*/ 2147483647 h 3251"/>
                <a:gd name="T48" fmla="*/ 2147483647 w 5904"/>
                <a:gd name="T49" fmla="*/ 2147483647 h 3251"/>
                <a:gd name="T50" fmla="*/ 2147483647 w 5904"/>
                <a:gd name="T51" fmla="*/ 2147483647 h 3251"/>
                <a:gd name="T52" fmla="*/ 2147483647 w 5904"/>
                <a:gd name="T53" fmla="*/ 2147483647 h 3251"/>
                <a:gd name="T54" fmla="*/ 2147483647 w 5904"/>
                <a:gd name="T55" fmla="*/ 2147483647 h 3251"/>
                <a:gd name="T56" fmla="*/ 2147483647 w 5904"/>
                <a:gd name="T57" fmla="*/ 2147483647 h 3251"/>
                <a:gd name="T58" fmla="*/ 2147483647 w 5904"/>
                <a:gd name="T59" fmla="*/ 2147483647 h 3251"/>
                <a:gd name="T60" fmla="*/ 2147483647 w 5904"/>
                <a:gd name="T61" fmla="*/ 2147483647 h 3251"/>
                <a:gd name="T62" fmla="*/ 2147483647 w 5904"/>
                <a:gd name="T63" fmla="*/ 2147483647 h 3251"/>
                <a:gd name="T64" fmla="*/ 2147483647 w 5904"/>
                <a:gd name="T65" fmla="*/ 2147483647 h 3251"/>
                <a:gd name="T66" fmla="*/ 2147483647 w 5904"/>
                <a:gd name="T67" fmla="*/ 2147483647 h 3251"/>
                <a:gd name="T68" fmla="*/ 2147483647 w 5904"/>
                <a:gd name="T69" fmla="*/ 2147483647 h 3251"/>
                <a:gd name="T70" fmla="*/ 2147483647 w 5904"/>
                <a:gd name="T71" fmla="*/ 2147483647 h 3251"/>
                <a:gd name="T72" fmla="*/ 2147483647 w 5904"/>
                <a:gd name="T73" fmla="*/ 0 h 3251"/>
                <a:gd name="T74" fmla="*/ 2147483647 w 5904"/>
                <a:gd name="T75" fmla="*/ 2147483647 h 3251"/>
                <a:gd name="T76" fmla="*/ 2147483647 w 5904"/>
                <a:gd name="T77" fmla="*/ 2147483647 h 3251"/>
                <a:gd name="T78" fmla="*/ 2147483647 w 5904"/>
                <a:gd name="T79" fmla="*/ 2147483647 h 3251"/>
                <a:gd name="T80" fmla="*/ 0 w 5904"/>
                <a:gd name="T81" fmla="*/ 2147483647 h 32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904" h="3251">
                  <a:moveTo>
                    <a:pt x="0" y="3059"/>
                  </a:moveTo>
                  <a:lnTo>
                    <a:pt x="326" y="3059"/>
                  </a:lnTo>
                  <a:lnTo>
                    <a:pt x="326" y="2892"/>
                  </a:lnTo>
                  <a:lnTo>
                    <a:pt x="631" y="2892"/>
                  </a:lnTo>
                  <a:lnTo>
                    <a:pt x="631" y="2720"/>
                  </a:lnTo>
                  <a:lnTo>
                    <a:pt x="955" y="2720"/>
                  </a:lnTo>
                  <a:lnTo>
                    <a:pt x="955" y="2554"/>
                  </a:lnTo>
                  <a:lnTo>
                    <a:pt x="1262" y="2554"/>
                  </a:lnTo>
                  <a:lnTo>
                    <a:pt x="1262" y="2386"/>
                  </a:lnTo>
                  <a:lnTo>
                    <a:pt x="1572" y="2386"/>
                  </a:lnTo>
                  <a:lnTo>
                    <a:pt x="1572" y="2219"/>
                  </a:lnTo>
                  <a:lnTo>
                    <a:pt x="1892" y="2219"/>
                  </a:lnTo>
                  <a:lnTo>
                    <a:pt x="1892" y="2044"/>
                  </a:lnTo>
                  <a:lnTo>
                    <a:pt x="2189" y="2044"/>
                  </a:lnTo>
                  <a:lnTo>
                    <a:pt x="2189" y="1870"/>
                  </a:lnTo>
                  <a:lnTo>
                    <a:pt x="2499" y="1868"/>
                  </a:lnTo>
                  <a:lnTo>
                    <a:pt x="2499" y="1700"/>
                  </a:lnTo>
                  <a:lnTo>
                    <a:pt x="2808" y="1700"/>
                  </a:lnTo>
                  <a:lnTo>
                    <a:pt x="2808" y="1534"/>
                  </a:lnTo>
                  <a:lnTo>
                    <a:pt x="3118" y="1534"/>
                  </a:lnTo>
                  <a:lnTo>
                    <a:pt x="3118" y="1366"/>
                  </a:lnTo>
                  <a:lnTo>
                    <a:pt x="3427" y="1366"/>
                  </a:lnTo>
                  <a:lnTo>
                    <a:pt x="3427" y="1198"/>
                  </a:lnTo>
                  <a:lnTo>
                    <a:pt x="3735" y="1198"/>
                  </a:lnTo>
                  <a:lnTo>
                    <a:pt x="3735" y="1030"/>
                  </a:lnTo>
                  <a:lnTo>
                    <a:pt x="4045" y="1030"/>
                  </a:lnTo>
                  <a:lnTo>
                    <a:pt x="4045" y="863"/>
                  </a:lnTo>
                  <a:lnTo>
                    <a:pt x="4354" y="863"/>
                  </a:lnTo>
                  <a:lnTo>
                    <a:pt x="4354" y="695"/>
                  </a:lnTo>
                  <a:lnTo>
                    <a:pt x="4674" y="695"/>
                  </a:lnTo>
                  <a:lnTo>
                    <a:pt x="4674" y="523"/>
                  </a:lnTo>
                  <a:lnTo>
                    <a:pt x="4973" y="523"/>
                  </a:lnTo>
                  <a:lnTo>
                    <a:pt x="4975" y="341"/>
                  </a:lnTo>
                  <a:lnTo>
                    <a:pt x="5285" y="340"/>
                  </a:lnTo>
                  <a:lnTo>
                    <a:pt x="5285" y="172"/>
                  </a:lnTo>
                  <a:lnTo>
                    <a:pt x="5604" y="172"/>
                  </a:lnTo>
                  <a:lnTo>
                    <a:pt x="5604" y="0"/>
                  </a:lnTo>
                  <a:lnTo>
                    <a:pt x="5904" y="1"/>
                  </a:lnTo>
                  <a:lnTo>
                    <a:pt x="5904" y="3251"/>
                  </a:lnTo>
                  <a:lnTo>
                    <a:pt x="8" y="3251"/>
                  </a:lnTo>
                  <a:lnTo>
                    <a:pt x="0" y="305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59" name="Freeform 3" descr="קלף"/>
            <p:cNvSpPr>
              <a:spLocks/>
            </p:cNvSpPr>
            <p:nvPr/>
          </p:nvSpPr>
          <p:spPr bwMode="auto">
            <a:xfrm flipH="1">
              <a:off x="-3723" y="3202343"/>
              <a:ext cx="7224417" cy="3670350"/>
            </a:xfrm>
            <a:custGeom>
              <a:avLst/>
              <a:gdLst>
                <a:gd name="T0" fmla="*/ 0 w 5904"/>
                <a:gd name="T1" fmla="*/ 2147483647 h 3251"/>
                <a:gd name="T2" fmla="*/ 2147483647 w 5904"/>
                <a:gd name="T3" fmla="*/ 2147483647 h 3251"/>
                <a:gd name="T4" fmla="*/ 2147483647 w 5904"/>
                <a:gd name="T5" fmla="*/ 2147483647 h 3251"/>
                <a:gd name="T6" fmla="*/ 2147483647 w 5904"/>
                <a:gd name="T7" fmla="*/ 2147483647 h 3251"/>
                <a:gd name="T8" fmla="*/ 2147483647 w 5904"/>
                <a:gd name="T9" fmla="*/ 2147483647 h 3251"/>
                <a:gd name="T10" fmla="*/ 2147483647 w 5904"/>
                <a:gd name="T11" fmla="*/ 2147483647 h 3251"/>
                <a:gd name="T12" fmla="*/ 2147483647 w 5904"/>
                <a:gd name="T13" fmla="*/ 2147483647 h 3251"/>
                <a:gd name="T14" fmla="*/ 2147483647 w 5904"/>
                <a:gd name="T15" fmla="*/ 2147483647 h 3251"/>
                <a:gd name="T16" fmla="*/ 2147483647 w 5904"/>
                <a:gd name="T17" fmla="*/ 2147483647 h 3251"/>
                <a:gd name="T18" fmla="*/ 2147483647 w 5904"/>
                <a:gd name="T19" fmla="*/ 2147483647 h 3251"/>
                <a:gd name="T20" fmla="*/ 2147483647 w 5904"/>
                <a:gd name="T21" fmla="*/ 2147483647 h 3251"/>
                <a:gd name="T22" fmla="*/ 2147483647 w 5904"/>
                <a:gd name="T23" fmla="*/ 2147483647 h 3251"/>
                <a:gd name="T24" fmla="*/ 2147483647 w 5904"/>
                <a:gd name="T25" fmla="*/ 2147483647 h 3251"/>
                <a:gd name="T26" fmla="*/ 2147483647 w 5904"/>
                <a:gd name="T27" fmla="*/ 2147483647 h 3251"/>
                <a:gd name="T28" fmla="*/ 2147483647 w 5904"/>
                <a:gd name="T29" fmla="*/ 2147483647 h 3251"/>
                <a:gd name="T30" fmla="*/ 2147483647 w 5904"/>
                <a:gd name="T31" fmla="*/ 2147483647 h 3251"/>
                <a:gd name="T32" fmla="*/ 2147483647 w 5904"/>
                <a:gd name="T33" fmla="*/ 2147483647 h 3251"/>
                <a:gd name="T34" fmla="*/ 2147483647 w 5904"/>
                <a:gd name="T35" fmla="*/ 2147483647 h 3251"/>
                <a:gd name="T36" fmla="*/ 2147483647 w 5904"/>
                <a:gd name="T37" fmla="*/ 2147483647 h 3251"/>
                <a:gd name="T38" fmla="*/ 2147483647 w 5904"/>
                <a:gd name="T39" fmla="*/ 2147483647 h 3251"/>
                <a:gd name="T40" fmla="*/ 2147483647 w 5904"/>
                <a:gd name="T41" fmla="*/ 2147483647 h 3251"/>
                <a:gd name="T42" fmla="*/ 2147483647 w 5904"/>
                <a:gd name="T43" fmla="*/ 2147483647 h 3251"/>
                <a:gd name="T44" fmla="*/ 2147483647 w 5904"/>
                <a:gd name="T45" fmla="*/ 2147483647 h 3251"/>
                <a:gd name="T46" fmla="*/ 2147483647 w 5904"/>
                <a:gd name="T47" fmla="*/ 2147483647 h 3251"/>
                <a:gd name="T48" fmla="*/ 2147483647 w 5904"/>
                <a:gd name="T49" fmla="*/ 2147483647 h 3251"/>
                <a:gd name="T50" fmla="*/ 2147483647 w 5904"/>
                <a:gd name="T51" fmla="*/ 2147483647 h 3251"/>
                <a:gd name="T52" fmla="*/ 2147483647 w 5904"/>
                <a:gd name="T53" fmla="*/ 2147483647 h 3251"/>
                <a:gd name="T54" fmla="*/ 2147483647 w 5904"/>
                <a:gd name="T55" fmla="*/ 2147483647 h 3251"/>
                <a:gd name="T56" fmla="*/ 2147483647 w 5904"/>
                <a:gd name="T57" fmla="*/ 2147483647 h 3251"/>
                <a:gd name="T58" fmla="*/ 2147483647 w 5904"/>
                <a:gd name="T59" fmla="*/ 2147483647 h 3251"/>
                <a:gd name="T60" fmla="*/ 2147483647 w 5904"/>
                <a:gd name="T61" fmla="*/ 2147483647 h 3251"/>
                <a:gd name="T62" fmla="*/ 2147483647 w 5904"/>
                <a:gd name="T63" fmla="*/ 2147483647 h 3251"/>
                <a:gd name="T64" fmla="*/ 2147483647 w 5904"/>
                <a:gd name="T65" fmla="*/ 2147483647 h 3251"/>
                <a:gd name="T66" fmla="*/ 2147483647 w 5904"/>
                <a:gd name="T67" fmla="*/ 2147483647 h 3251"/>
                <a:gd name="T68" fmla="*/ 2147483647 w 5904"/>
                <a:gd name="T69" fmla="*/ 2147483647 h 3251"/>
                <a:gd name="T70" fmla="*/ 2147483647 w 5904"/>
                <a:gd name="T71" fmla="*/ 2147483647 h 3251"/>
                <a:gd name="T72" fmla="*/ 2147483647 w 5904"/>
                <a:gd name="T73" fmla="*/ 0 h 3251"/>
                <a:gd name="T74" fmla="*/ 2147483647 w 5904"/>
                <a:gd name="T75" fmla="*/ 2147483647 h 3251"/>
                <a:gd name="T76" fmla="*/ 2147483647 w 5904"/>
                <a:gd name="T77" fmla="*/ 2147483647 h 3251"/>
                <a:gd name="T78" fmla="*/ 2147483647 w 5904"/>
                <a:gd name="T79" fmla="*/ 2147483647 h 3251"/>
                <a:gd name="T80" fmla="*/ 0 w 5904"/>
                <a:gd name="T81" fmla="*/ 2147483647 h 32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904" h="3251">
                  <a:moveTo>
                    <a:pt x="0" y="3059"/>
                  </a:moveTo>
                  <a:lnTo>
                    <a:pt x="326" y="3059"/>
                  </a:lnTo>
                  <a:lnTo>
                    <a:pt x="326" y="2892"/>
                  </a:lnTo>
                  <a:lnTo>
                    <a:pt x="631" y="2892"/>
                  </a:lnTo>
                  <a:lnTo>
                    <a:pt x="631" y="2720"/>
                  </a:lnTo>
                  <a:lnTo>
                    <a:pt x="955" y="2720"/>
                  </a:lnTo>
                  <a:lnTo>
                    <a:pt x="955" y="2554"/>
                  </a:lnTo>
                  <a:lnTo>
                    <a:pt x="1262" y="2554"/>
                  </a:lnTo>
                  <a:lnTo>
                    <a:pt x="1262" y="2386"/>
                  </a:lnTo>
                  <a:lnTo>
                    <a:pt x="1572" y="2386"/>
                  </a:lnTo>
                  <a:lnTo>
                    <a:pt x="1572" y="2219"/>
                  </a:lnTo>
                  <a:lnTo>
                    <a:pt x="1892" y="2219"/>
                  </a:lnTo>
                  <a:lnTo>
                    <a:pt x="1892" y="2044"/>
                  </a:lnTo>
                  <a:lnTo>
                    <a:pt x="2189" y="2044"/>
                  </a:lnTo>
                  <a:lnTo>
                    <a:pt x="2189" y="1870"/>
                  </a:lnTo>
                  <a:lnTo>
                    <a:pt x="2499" y="1868"/>
                  </a:lnTo>
                  <a:lnTo>
                    <a:pt x="2499" y="1700"/>
                  </a:lnTo>
                  <a:lnTo>
                    <a:pt x="2808" y="1700"/>
                  </a:lnTo>
                  <a:lnTo>
                    <a:pt x="2808" y="1534"/>
                  </a:lnTo>
                  <a:lnTo>
                    <a:pt x="3118" y="1534"/>
                  </a:lnTo>
                  <a:lnTo>
                    <a:pt x="3118" y="1366"/>
                  </a:lnTo>
                  <a:lnTo>
                    <a:pt x="3427" y="1366"/>
                  </a:lnTo>
                  <a:lnTo>
                    <a:pt x="3427" y="1198"/>
                  </a:lnTo>
                  <a:lnTo>
                    <a:pt x="3735" y="1198"/>
                  </a:lnTo>
                  <a:lnTo>
                    <a:pt x="3735" y="1030"/>
                  </a:lnTo>
                  <a:lnTo>
                    <a:pt x="4045" y="1030"/>
                  </a:lnTo>
                  <a:lnTo>
                    <a:pt x="4045" y="863"/>
                  </a:lnTo>
                  <a:lnTo>
                    <a:pt x="4354" y="863"/>
                  </a:lnTo>
                  <a:lnTo>
                    <a:pt x="4354" y="695"/>
                  </a:lnTo>
                  <a:lnTo>
                    <a:pt x="4674" y="695"/>
                  </a:lnTo>
                  <a:lnTo>
                    <a:pt x="4674" y="523"/>
                  </a:lnTo>
                  <a:lnTo>
                    <a:pt x="4973" y="523"/>
                  </a:lnTo>
                  <a:lnTo>
                    <a:pt x="4975" y="341"/>
                  </a:lnTo>
                  <a:lnTo>
                    <a:pt x="5285" y="340"/>
                  </a:lnTo>
                  <a:lnTo>
                    <a:pt x="5285" y="172"/>
                  </a:lnTo>
                  <a:lnTo>
                    <a:pt x="5604" y="172"/>
                  </a:lnTo>
                  <a:lnTo>
                    <a:pt x="5604" y="0"/>
                  </a:lnTo>
                  <a:lnTo>
                    <a:pt x="5904" y="1"/>
                  </a:lnTo>
                  <a:lnTo>
                    <a:pt x="5904" y="3251"/>
                  </a:lnTo>
                  <a:lnTo>
                    <a:pt x="8" y="3251"/>
                  </a:lnTo>
                  <a:lnTo>
                    <a:pt x="0" y="305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 dirty="0"/>
            </a:p>
          </p:txBody>
        </p:sp>
      </p:grp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4450"/>
            <a:ext cx="889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מלבן 15"/>
          <p:cNvSpPr/>
          <p:nvPr/>
        </p:nvSpPr>
        <p:spPr>
          <a:xfrm>
            <a:off x="1763688" y="1535590"/>
            <a:ext cx="5729456" cy="398164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0" b="1" cap="all" dirty="0">
              <a:ln w="0"/>
              <a:gradFill>
                <a:gsLst>
                  <a:gs pos="0">
                    <a:schemeClr val="accent4">
                      <a:lumMod val="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73000">
                    <a:schemeClr val="tx2">
                      <a:lumMod val="5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latin typeface="Guttman Haim" pitchFamily="2" charset="-79"/>
              <a:cs typeface="Guttman Haim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0" b="1" cap="all" dirty="0">
              <a:ln w="0"/>
              <a:gradFill>
                <a:gsLst>
                  <a:gs pos="0">
                    <a:schemeClr val="accent4">
                      <a:lumMod val="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73000">
                    <a:schemeClr val="tx2">
                      <a:lumMod val="5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latin typeface="Guttman Haim" pitchFamily="2" charset="-79"/>
              <a:cs typeface="Guttman Haim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8000" b="1" cap="all" dirty="0">
              <a:ln w="0"/>
              <a:gradFill>
                <a:gsLst>
                  <a:gs pos="0">
                    <a:schemeClr val="accent4">
                      <a:lumMod val="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73000">
                    <a:schemeClr val="tx2">
                      <a:lumMod val="5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latin typeface="Guttman Haim" pitchFamily="2" charset="-79"/>
              <a:cs typeface="Guttman Haim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600" b="1" cap="all" dirty="0">
                <a:ln w="0"/>
                <a:solidFill>
                  <a:srgbClr val="0000CC"/>
                </a:solidFill>
                <a:latin typeface="Guttman Haim" pitchFamily="2" charset="-79"/>
                <a:cs typeface="Guttman Haim" pitchFamily="2" charset="-79"/>
              </a:rPr>
              <a:t>משרד הבינוי והשיכון</a:t>
            </a:r>
          </a:p>
        </p:txBody>
      </p:sp>
      <p:pic>
        <p:nvPicPr>
          <p:cNvPr id="2057" name="תמונה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4463"/>
            <a:ext cx="12239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05" y="1484786"/>
            <a:ext cx="5413175" cy="409855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2024814" y="2132781"/>
            <a:ext cx="5196714" cy="388850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000" b="1" cap="all" dirty="0">
                <a:ln w="0"/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73000">
                      <a:schemeClr val="tx2">
                        <a:lumMod val="5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latin typeface="David" pitchFamily="34" charset="-79"/>
                <a:cs typeface="David" pitchFamily="34" charset="-79"/>
              </a:rPr>
              <a:t>אגף בכיר רשם הקבלנים</a:t>
            </a:r>
            <a:endParaRPr lang="he-IL" sz="6000" b="1" cap="all" dirty="0">
              <a:ln w="0"/>
              <a:solidFill>
                <a:srgbClr val="FF0000"/>
              </a:solidFill>
              <a:latin typeface="David" pitchFamily="34" charset="-79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FC0302-CD87-4FB2-A1D4-4EEA95D9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028389" y="116632"/>
            <a:ext cx="1008107" cy="632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950053783"/>
              </p:ext>
            </p:extLst>
          </p:nvPr>
        </p:nvGraphicFramePr>
        <p:xfrm>
          <a:off x="-252536" y="1700808"/>
          <a:ext cx="6696749" cy="472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76FFF33D-5D53-467C-B59C-4E1B1A4D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11">
            <a:extLst>
              <a:ext uri="{FF2B5EF4-FFF2-40B4-BE49-F238E27FC236}">
                <a16:creationId xmlns:a16="http://schemas.microsoft.com/office/drawing/2014/main" id="{3501491A-2CB9-4DFE-8F7E-BD2151C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8F8CFA29-4DFF-4974-9CA4-BC4A44042300}"/>
              </a:ext>
            </a:extLst>
          </p:cNvPr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תוצאת תמונה עבור ahpur">
            <a:extLst>
              <a:ext uri="{FF2B5EF4-FFF2-40B4-BE49-F238E27FC236}">
                <a16:creationId xmlns:a16="http://schemas.microsoft.com/office/drawing/2014/main" id="{80F6A4D2-1A4E-4279-BFE4-A437A62B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933" flipH="1">
            <a:off x="5543573" y="3683681"/>
            <a:ext cx="3079234" cy="2898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2DD6C2-392A-406E-B1BB-532AD01BEDDC}"/>
              </a:ext>
            </a:extLst>
          </p:cNvPr>
          <p:cNvSpPr txBox="1"/>
          <p:nvPr/>
        </p:nvSpPr>
        <p:spPr>
          <a:xfrm>
            <a:off x="6012160" y="1977541"/>
            <a:ext cx="298357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שיפור הטיפול 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9A5E4-1110-4B7D-947D-76B5FD821B45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425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תמונה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מחבר ישר 23"/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174B77-3C05-42BB-B02F-116791909765}"/>
              </a:ext>
            </a:extLst>
          </p:cNvPr>
          <p:cNvSpPr txBox="1"/>
          <p:nvPr/>
        </p:nvSpPr>
        <p:spPr>
          <a:xfrm>
            <a:off x="3275856" y="3212978"/>
            <a:ext cx="3312368" cy="1595021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txBody>
          <a:bodyPr wrap="square" rtlCol="1">
            <a:spAutoFit/>
          </a:bodyPr>
          <a:lstStyle/>
          <a:p>
            <a:r>
              <a:rPr lang="he-IL" sz="7200" b="1" dirty="0">
                <a:solidFill>
                  <a:srgbClr val="FFFF00"/>
                </a:solidFill>
              </a:rPr>
              <a:t>ת ו ד 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4D9B6-0174-4E31-BA14-E6E2E0A47387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351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DCAFCA8-ACB2-4B17-A375-6FD3992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1">
            <a:extLst>
              <a:ext uri="{FF2B5EF4-FFF2-40B4-BE49-F238E27FC236}">
                <a16:creationId xmlns:a16="http://schemas.microsoft.com/office/drawing/2014/main" id="{9A9D2947-0C06-4114-88DD-32AA163A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7044E4-A30B-4AE7-A28C-562F756079B4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09CF346-1B9C-4B15-AC5C-1455F5469C4F}"/>
              </a:ext>
            </a:extLst>
          </p:cNvPr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18205E-E589-4EB4-8EB7-BD1EB758DAED}"/>
              </a:ext>
            </a:extLst>
          </p:cNvPr>
          <p:cNvSpPr txBox="1"/>
          <p:nvPr/>
        </p:nvSpPr>
        <p:spPr>
          <a:xfrm>
            <a:off x="6160581" y="3535848"/>
            <a:ext cx="240963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chemeClr val="accent1">
                    <a:lumMod val="75000"/>
                  </a:schemeClr>
                </a:solidFill>
              </a:rPr>
              <a:t>2018 – 11,460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F4689-DAC2-4B6E-9FB2-0276E5DEA587}"/>
              </a:ext>
            </a:extLst>
          </p:cNvPr>
          <p:cNvSpPr txBox="1"/>
          <p:nvPr/>
        </p:nvSpPr>
        <p:spPr>
          <a:xfrm>
            <a:off x="4572000" y="1977541"/>
            <a:ext cx="442373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מספר הקבלנים הרשומים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91CC0-E96E-4B9A-848C-520B42462A99}"/>
              </a:ext>
            </a:extLst>
          </p:cNvPr>
          <p:cNvSpPr txBox="1"/>
          <p:nvPr/>
        </p:nvSpPr>
        <p:spPr>
          <a:xfrm>
            <a:off x="5840783" y="4239088"/>
            <a:ext cx="27382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</a:rPr>
              <a:t>2020 – 13,023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57697-D5B2-4C06-A3F7-71AFED74C579}"/>
              </a:ext>
            </a:extLst>
          </p:cNvPr>
          <p:cNvSpPr txBox="1"/>
          <p:nvPr/>
        </p:nvSpPr>
        <p:spPr>
          <a:xfrm>
            <a:off x="5520182" y="5003884"/>
            <a:ext cx="305885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solidFill>
                  <a:schemeClr val="tx2">
                    <a:lumMod val="50000"/>
                  </a:schemeClr>
                </a:solidFill>
              </a:rPr>
              <a:t>2022 – 14,689</a:t>
            </a:r>
          </a:p>
        </p:txBody>
      </p:sp>
      <p:pic>
        <p:nvPicPr>
          <p:cNvPr id="17" name="Picture 2" descr="בנייה מהירה | משפצים בכיף - שיפוצים במחירים משתלמים">
            <a:extLst>
              <a:ext uri="{FF2B5EF4-FFF2-40B4-BE49-F238E27FC236}">
                <a16:creationId xmlns:a16="http://schemas.microsoft.com/office/drawing/2014/main" id="{616CDB40-2153-4470-8366-268060D7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770" y="2272648"/>
            <a:ext cx="4320141" cy="4320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5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מחבר ישר 18"/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8EE562-705E-4BD7-8DDD-9B99BC2E9F16}"/>
              </a:ext>
            </a:extLst>
          </p:cNvPr>
          <p:cNvSpPr txBox="1"/>
          <p:nvPr/>
        </p:nvSpPr>
        <p:spPr>
          <a:xfrm>
            <a:off x="4067944" y="1977968"/>
            <a:ext cx="482453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התפלגות לענפים ולסיווגים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D7EFE-6CCE-4CBE-B702-68676B634216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478A9F3D-2843-45C1-8E43-95E28CEE7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853863"/>
              </p:ext>
            </p:extLst>
          </p:nvPr>
        </p:nvGraphicFramePr>
        <p:xfrm>
          <a:off x="-180528" y="2204864"/>
          <a:ext cx="6372200" cy="319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אובייקט 2">
            <a:extLst>
              <a:ext uri="{FF2B5EF4-FFF2-40B4-BE49-F238E27FC236}">
                <a16:creationId xmlns:a16="http://schemas.microsoft.com/office/drawing/2014/main" id="{F271B900-67F1-4066-8D7F-3A3CE182E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78754"/>
              </p:ext>
            </p:extLst>
          </p:nvPr>
        </p:nvGraphicFramePr>
        <p:xfrm>
          <a:off x="467544" y="5570363"/>
          <a:ext cx="792323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7" imgW="6372344" imgH="1038083" progId="Excel.Sheet.12">
                  <p:embed/>
                </p:oleObj>
              </mc:Choice>
              <mc:Fallback>
                <p:oleObj name="Worksheet" r:id="rId7" imgW="6372344" imgH="10380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5570363"/>
                        <a:ext cx="7923237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9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מחבר ישר 18"/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BE7749-4190-46BE-9669-D62CAD162BDA}"/>
              </a:ext>
            </a:extLst>
          </p:cNvPr>
          <p:cNvSpPr txBox="1"/>
          <p:nvPr/>
        </p:nvSpPr>
        <p:spPr>
          <a:xfrm>
            <a:off x="4572000" y="1977539"/>
            <a:ext cx="43204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פעילות האגף - נתונים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A646-0DE4-499C-9C8C-CAC1F33B4A8A}"/>
              </a:ext>
            </a:extLst>
          </p:cNvPr>
          <p:cNvSpPr txBox="1"/>
          <p:nvPr/>
        </p:nvSpPr>
        <p:spPr>
          <a:xfrm>
            <a:off x="4025442" y="3142894"/>
            <a:ext cx="48670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</a:rPr>
              <a:t>מספר הבקשות שהוגשו לטיפול בשנים 2018-2020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251E8-7F52-4529-AE60-B8187BE3C4EC}"/>
              </a:ext>
            </a:extLst>
          </p:cNvPr>
          <p:cNvSpPr txBox="1"/>
          <p:nvPr/>
        </p:nvSpPr>
        <p:spPr>
          <a:xfrm>
            <a:off x="6771389" y="4149080"/>
            <a:ext cx="2121093" cy="168584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</a:rPr>
              <a:t>2018 – 8,425 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C00000"/>
                </a:solidFill>
              </a:rPr>
              <a:t>2019 – 10,423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</a:rPr>
              <a:t>2020 – 9,727</a:t>
            </a:r>
          </a:p>
        </p:txBody>
      </p:sp>
      <p:graphicFrame>
        <p:nvGraphicFramePr>
          <p:cNvPr id="13" name="תרשים 12">
            <a:extLst>
              <a:ext uri="{FF2B5EF4-FFF2-40B4-BE49-F238E27FC236}">
                <a16:creationId xmlns:a16="http://schemas.microsoft.com/office/drawing/2014/main" id="{128B218F-9D71-4E13-97A5-899B7345EF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3142894"/>
          <a:ext cx="5225342" cy="34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559D42-96C4-4802-A24B-CE6274C1771C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923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F35E843-ED59-4BD6-9F2E-B668FC61F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2160473"/>
            <a:ext cx="5040561" cy="302109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מחבר ישר 18"/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8EE562-705E-4BD7-8DDD-9B99BC2E9F16}"/>
              </a:ext>
            </a:extLst>
          </p:cNvPr>
          <p:cNvSpPr txBox="1"/>
          <p:nvPr/>
        </p:nvSpPr>
        <p:spPr>
          <a:xfrm>
            <a:off x="4572000" y="1977968"/>
            <a:ext cx="43204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בקשות לרישום ולסיווג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D7EFE-6CCE-4CBE-B702-68676B634216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  <p:graphicFrame>
        <p:nvGraphicFramePr>
          <p:cNvPr id="6" name="אובייקט 5">
            <a:extLst>
              <a:ext uri="{FF2B5EF4-FFF2-40B4-BE49-F238E27FC236}">
                <a16:creationId xmlns:a16="http://schemas.microsoft.com/office/drawing/2014/main" id="{53739945-09C7-42A8-8EB1-0C0B6E3EA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96961"/>
              </p:ext>
            </p:extLst>
          </p:nvPr>
        </p:nvGraphicFramePr>
        <p:xfrm>
          <a:off x="384175" y="5080000"/>
          <a:ext cx="71818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7" imgW="7181944" imgH="1724115" progId="Excel.Sheet.12">
                  <p:embed/>
                </p:oleObj>
              </mc:Choice>
              <mc:Fallback>
                <p:oleObj name="Worksheet" r:id="rId7" imgW="7181944" imgH="1724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175" y="5080000"/>
                        <a:ext cx="718185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82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DCAFCA8-ACB2-4B17-A375-6FD3992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1">
            <a:extLst>
              <a:ext uri="{FF2B5EF4-FFF2-40B4-BE49-F238E27FC236}">
                <a16:creationId xmlns:a16="http://schemas.microsoft.com/office/drawing/2014/main" id="{9A9D2947-0C06-4114-88DD-32AA163A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09CF346-1B9C-4B15-AC5C-1455F5469C4F}"/>
              </a:ext>
            </a:extLst>
          </p:cNvPr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565189-3DB1-472B-A8C1-A564CEAC4268}"/>
              </a:ext>
            </a:extLst>
          </p:cNvPr>
          <p:cNvSpPr txBox="1"/>
          <p:nvPr/>
        </p:nvSpPr>
        <p:spPr>
          <a:xfrm>
            <a:off x="5292080" y="1977541"/>
            <a:ext cx="370365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פיקוח ואכיפה - 2021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19C86-3270-4B0E-B1FC-D9F55BDDCF91}"/>
              </a:ext>
            </a:extLst>
          </p:cNvPr>
          <p:cNvSpPr txBox="1"/>
          <p:nvPr/>
        </p:nvSpPr>
        <p:spPr>
          <a:xfrm>
            <a:off x="3164067" y="2905372"/>
            <a:ext cx="5767926" cy="33478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1750 אתרי בנייה נסרקו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00FF"/>
                </a:solidFill>
              </a:rPr>
              <a:t>כ-30 אלף יח"ד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23 צווי הפסקת עבודה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00FF"/>
                </a:solidFill>
              </a:rPr>
              <a:t>16 חקירות באזהרה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13 תיקים להליכים פליליים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00FF"/>
                </a:solidFill>
              </a:rPr>
              <a:t>בטיחות - 71 שימועים ל-59 חברות (</a:t>
            </a:r>
            <a:r>
              <a:rPr lang="he-IL" b="1" dirty="0">
                <a:solidFill>
                  <a:srgbClr val="0000FF"/>
                </a:solidFill>
              </a:rPr>
              <a:t>מ-2019)</a:t>
            </a:r>
            <a:endParaRPr lang="he-IL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C6D16-12EE-46A1-89CC-D69D6CC9B794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  <p:pic>
        <p:nvPicPr>
          <p:cNvPr id="18" name="Picture 2" descr="Download Free png Pop With 3D - DLPNG.com">
            <a:extLst>
              <a:ext uri="{FF2B5EF4-FFF2-40B4-BE49-F238E27FC236}">
                <a16:creationId xmlns:a16="http://schemas.microsoft.com/office/drawing/2014/main" id="{FCC7E065-48A1-4E08-BE81-6A71B653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r="15142"/>
          <a:stretch/>
        </p:blipFill>
        <p:spPr bwMode="auto">
          <a:xfrm flipH="1">
            <a:off x="228774" y="2268457"/>
            <a:ext cx="2935292" cy="4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7B5CF-728F-4D66-96D4-4D6BBD39F0BF}"/>
              </a:ext>
            </a:extLst>
          </p:cNvPr>
          <p:cNvSpPr txBox="1"/>
          <p:nvPr/>
        </p:nvSpPr>
        <p:spPr>
          <a:xfrm>
            <a:off x="3425902" y="6381328"/>
            <a:ext cx="54809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2020 – שנת קורונה, בדיקת לינת פלסטינים באתרי הבניה</a:t>
            </a:r>
          </a:p>
        </p:txBody>
      </p:sp>
    </p:spTree>
    <p:extLst>
      <p:ext uri="{BB962C8B-B14F-4D97-AF65-F5344CB8AC3E}">
        <p14:creationId xmlns:p14="http://schemas.microsoft.com/office/powerpoint/2010/main" val="403355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B3E2571-8C99-4A60-A090-95A95BC1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" y="1216110"/>
            <a:ext cx="5095664" cy="507583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DCAFCA8-ACB2-4B17-A375-6FD3992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1">
            <a:extLst>
              <a:ext uri="{FF2B5EF4-FFF2-40B4-BE49-F238E27FC236}">
                <a16:creationId xmlns:a16="http://schemas.microsoft.com/office/drawing/2014/main" id="{9A9D2947-0C06-4114-88DD-32AA163A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09CF346-1B9C-4B15-AC5C-1455F5469C4F}"/>
              </a:ext>
            </a:extLst>
          </p:cNvPr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565189-3DB1-472B-A8C1-A564CEAC4268}"/>
              </a:ext>
            </a:extLst>
          </p:cNvPr>
          <p:cNvSpPr txBox="1"/>
          <p:nvPr/>
        </p:nvSpPr>
        <p:spPr>
          <a:xfrm>
            <a:off x="6948264" y="1977541"/>
            <a:ext cx="207047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FFFF00"/>
                </a:solidFill>
              </a:rPr>
              <a:t>השילוט </a:t>
            </a:r>
          </a:p>
          <a:p>
            <a:pPr algn="ctr"/>
            <a:r>
              <a:rPr lang="he-IL" sz="2400" b="1" dirty="0">
                <a:solidFill>
                  <a:srgbClr val="FFFF00"/>
                </a:solidFill>
              </a:rPr>
              <a:t>באתרי הבניה</a:t>
            </a:r>
            <a:endParaRPr lang="he-IL" sz="16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19C86-3270-4B0E-B1FC-D9F55BDDCF91}"/>
              </a:ext>
            </a:extLst>
          </p:cNvPr>
          <p:cNvSpPr txBox="1"/>
          <p:nvPr/>
        </p:nvSpPr>
        <p:spPr>
          <a:xfrm>
            <a:off x="2834798" y="6237312"/>
            <a:ext cx="6201698" cy="42184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https://www.gov.il/he/departments/policies/shilut_beatarey_beniyya</a:t>
            </a:r>
            <a:endParaRPr lang="he-IL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C6D16-12EE-46A1-89CC-D69D6CC9B794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01D06-3DC7-4968-B17C-8CCE9FF62460}"/>
              </a:ext>
            </a:extLst>
          </p:cNvPr>
          <p:cNvSpPr txBox="1"/>
          <p:nvPr/>
        </p:nvSpPr>
        <p:spPr>
          <a:xfrm>
            <a:off x="5078168" y="3127608"/>
            <a:ext cx="3940566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החל מיוני 2021 – </a:t>
            </a:r>
          </a:p>
          <a:p>
            <a:r>
              <a:rPr lang="he-IL" sz="2000" b="1" dirty="0">
                <a:solidFill>
                  <a:schemeClr val="tx2"/>
                </a:solidFill>
              </a:rPr>
              <a:t>אנו אוכפים את הנחיות </a:t>
            </a:r>
          </a:p>
          <a:p>
            <a:r>
              <a:rPr lang="he-IL" sz="2000" b="1" dirty="0">
                <a:solidFill>
                  <a:schemeClr val="tx2"/>
                </a:solidFill>
              </a:rPr>
              <a:t>השילוט באתרי הבניה.</a:t>
            </a:r>
          </a:p>
          <a:p>
            <a:endParaRPr lang="he-IL" sz="2400" b="1" dirty="0">
              <a:solidFill>
                <a:schemeClr val="tx2"/>
              </a:solidFill>
            </a:endParaRPr>
          </a:p>
          <a:p>
            <a:r>
              <a:rPr lang="he-IL" sz="2000" b="1" dirty="0">
                <a:solidFill>
                  <a:schemeClr val="tx2"/>
                </a:solidFill>
              </a:rPr>
              <a:t>מיוני 2021  ועד כה </a:t>
            </a:r>
          </a:p>
          <a:p>
            <a:r>
              <a:rPr lang="he-IL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הוטלו כ-90 קנסות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he-IL" sz="2400" b="1" dirty="0">
                <a:solidFill>
                  <a:schemeClr val="tx2"/>
                </a:solidFill>
              </a:rPr>
              <a:t>של 10 אלף ₪ בגין שילוט לקוי.</a:t>
            </a:r>
          </a:p>
        </p:txBody>
      </p:sp>
    </p:spTree>
    <p:extLst>
      <p:ext uri="{BB962C8B-B14F-4D97-AF65-F5344CB8AC3E}">
        <p14:creationId xmlns:p14="http://schemas.microsoft.com/office/powerpoint/2010/main" val="244844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DCAFCA8-ACB2-4B17-A375-6FD3992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1">
            <a:extLst>
              <a:ext uri="{FF2B5EF4-FFF2-40B4-BE49-F238E27FC236}">
                <a16:creationId xmlns:a16="http://schemas.microsoft.com/office/drawing/2014/main" id="{9A9D2947-0C06-4114-88DD-32AA163A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09CF346-1B9C-4B15-AC5C-1455F5469C4F}"/>
              </a:ext>
            </a:extLst>
          </p:cNvPr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0C6D16-12EE-46A1-89CC-D69D6CC9B794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4B0F5EE-990C-4FC0-9C41-6AE30F5B7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16" y="1412775"/>
            <a:ext cx="8432806" cy="2088225"/>
          </a:xfrm>
          <a:prstGeom prst="rect">
            <a:avLst/>
          </a:prstGeom>
        </p:spPr>
      </p:pic>
      <p:pic>
        <p:nvPicPr>
          <p:cNvPr id="3074" name="Picture 2" descr="הודעות ועדכונים 27.11.16 - כיתה ד1">
            <a:extLst>
              <a:ext uri="{FF2B5EF4-FFF2-40B4-BE49-F238E27FC236}">
                <a16:creationId xmlns:a16="http://schemas.microsoft.com/office/drawing/2014/main" id="{77D0BB84-8085-4EE7-BCC1-0E69FCE3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580">
            <a:off x="3721357" y="3942093"/>
            <a:ext cx="2986862" cy="1960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007B8DC7-DFE7-419B-9752-7843511C1B49}"/>
              </a:ext>
            </a:extLst>
          </p:cNvPr>
          <p:cNvSpPr/>
          <p:nvPr/>
        </p:nvSpPr>
        <p:spPr>
          <a:xfrm>
            <a:off x="3500514" y="4869160"/>
            <a:ext cx="2583654" cy="133302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cap="all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David" pitchFamily="34" charset="-79"/>
                <a:cs typeface="David" pitchFamily="34" charset="-79"/>
              </a:rPr>
              <a:t>ושדרוגים</a:t>
            </a:r>
            <a:endParaRPr lang="he-IL" sz="40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David" pitchFamily="34" charset="-79"/>
              <a:cs typeface="+mn-cs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FE7AD1D3-DC55-4DE5-B26C-5E58FF71BF30}"/>
              </a:ext>
            </a:extLst>
          </p:cNvPr>
          <p:cNvSpPr/>
          <p:nvPr/>
        </p:nvSpPr>
        <p:spPr>
          <a:xfrm>
            <a:off x="3923384" y="4509104"/>
            <a:ext cx="1872752" cy="151218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4400" b="1" cap="all" dirty="0">
              <a:ln w="0"/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4400" b="1" cap="all" dirty="0">
              <a:ln w="0"/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4400" b="1" cap="all" dirty="0">
              <a:ln w="0"/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cap="all" dirty="0">
                <a:ln w="0"/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שיפורים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3600" b="1" cap="all" dirty="0">
              <a:ln w="0"/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801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DCAFCA8-ACB2-4B17-A375-6FD3992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44450"/>
            <a:ext cx="753727" cy="9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1">
            <a:extLst>
              <a:ext uri="{FF2B5EF4-FFF2-40B4-BE49-F238E27FC236}">
                <a16:creationId xmlns:a16="http://schemas.microsoft.com/office/drawing/2014/main" id="{9A9D2947-0C06-4114-88DD-32AA163A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44" y="218158"/>
            <a:ext cx="968706" cy="5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09CF346-1B9C-4B15-AC5C-1455F5469C4F}"/>
              </a:ext>
            </a:extLst>
          </p:cNvPr>
          <p:cNvCxnSpPr/>
          <p:nvPr/>
        </p:nvCxnSpPr>
        <p:spPr>
          <a:xfrm>
            <a:off x="206962" y="1059810"/>
            <a:ext cx="8685518" cy="0"/>
          </a:xfrm>
          <a:prstGeom prst="line">
            <a:avLst/>
          </a:prstGeom>
          <a:ln w="60325">
            <a:solidFill>
              <a:srgbClr val="CC9900"/>
            </a:solidFill>
          </a:ln>
          <a:effectLst>
            <a:outerShdw blurRad="50800" dist="38100" dir="16200000" rotWithShape="0">
              <a:srgbClr val="CC99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565189-3DB1-472B-A8C1-A564CEAC4268}"/>
              </a:ext>
            </a:extLst>
          </p:cNvPr>
          <p:cNvSpPr txBox="1"/>
          <p:nvPr/>
        </p:nvSpPr>
        <p:spPr>
          <a:xfrm>
            <a:off x="6156176" y="1977541"/>
            <a:ext cx="283955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FF00"/>
                </a:solidFill>
              </a:rPr>
              <a:t>שיפור הטיפול </a:t>
            </a:r>
            <a:endParaRPr lang="he-IL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19C86-3270-4B0E-B1FC-D9F55BDDCF91}"/>
              </a:ext>
            </a:extLst>
          </p:cNvPr>
          <p:cNvSpPr txBox="1"/>
          <p:nvPr/>
        </p:nvSpPr>
        <p:spPr>
          <a:xfrm>
            <a:off x="2713583" y="3146590"/>
            <a:ext cx="6271269" cy="280269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שירות מקוון – לרבות הזנת מסמכים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00FF"/>
                </a:solidFill>
              </a:rPr>
              <a:t>עדכון לפונים - בהודעות כתובות (</a:t>
            </a:r>
            <a:r>
              <a:rPr lang="en-US" sz="2400" b="1" dirty="0">
                <a:solidFill>
                  <a:srgbClr val="0000FF"/>
                </a:solidFill>
              </a:rPr>
              <a:t>SMS</a:t>
            </a:r>
            <a:r>
              <a:rPr lang="he-IL" sz="2400" b="1" dirty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ממשק מקוון – לאיסוף מידע משלים מגורמי חוץ</a:t>
            </a: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00FF"/>
                </a:solidFill>
              </a:rPr>
              <a:t>ועדת מייעצת – שירות </a:t>
            </a:r>
            <a:r>
              <a:rPr lang="he-IL" sz="2400" b="1" dirty="0" err="1">
                <a:solidFill>
                  <a:srgbClr val="0000FF"/>
                </a:solidFill>
              </a:rPr>
              <a:t>דיגיטאל</a:t>
            </a:r>
            <a:endParaRPr lang="he-IL" sz="2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2">
                    <a:lumMod val="75000"/>
                  </a:schemeClr>
                </a:solidFill>
              </a:rPr>
              <a:t>משלוח רישיונות – בדוא"ל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62B6C-B697-41CA-9EF5-F85614561D50}"/>
              </a:ext>
            </a:extLst>
          </p:cNvPr>
          <p:cNvSpPr txBox="1"/>
          <p:nvPr/>
        </p:nvSpPr>
        <p:spPr>
          <a:xfrm>
            <a:off x="2627784" y="6207695"/>
            <a:ext cx="6367951" cy="523220"/>
          </a:xfrm>
          <a:prstGeom prst="rect">
            <a:avLst/>
          </a:prstGeom>
          <a:solidFill>
            <a:srgbClr val="306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2800" b="1">
                <a:solidFill>
                  <a:srgbClr val="FFFF00"/>
                </a:solidFill>
              </a:defRPr>
            </a:lvl1pPr>
          </a:lstStyle>
          <a:p>
            <a:pPr algn="ctr"/>
            <a:r>
              <a:rPr lang="he-IL" dirty="0"/>
              <a:t>היעד  החדש – הקמת "אזור אישי" לפונים</a:t>
            </a:r>
          </a:p>
        </p:txBody>
      </p:sp>
      <p:pic>
        <p:nvPicPr>
          <p:cNvPr id="16" name="Picture 2" descr="תוצאת תמונה עבור ahpur">
            <a:extLst>
              <a:ext uri="{FF2B5EF4-FFF2-40B4-BE49-F238E27FC236}">
                <a16:creationId xmlns:a16="http://schemas.microsoft.com/office/drawing/2014/main" id="{F505B56C-C07A-40D6-9E65-85DFAEB2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028">
            <a:off x="42038" y="2490949"/>
            <a:ext cx="2785702" cy="3767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0C6D16-12EE-46A1-89CC-D69D6CC9B794}"/>
              </a:ext>
            </a:extLst>
          </p:cNvPr>
          <p:cNvSpPr txBox="1"/>
          <p:nvPr/>
        </p:nvSpPr>
        <p:spPr>
          <a:xfrm>
            <a:off x="2123728" y="476672"/>
            <a:ext cx="5184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Guttman Haim" pitchFamily="2" charset="-79"/>
                <a:cs typeface="Guttman Haim" pitchFamily="2" charset="-79"/>
              </a:rPr>
              <a:t>רשם הקבלנים – נתונים</a:t>
            </a:r>
            <a:endParaRPr lang="he-IL" sz="1100" dirty="0">
              <a:solidFill>
                <a:schemeClr val="accent1">
                  <a:lumMod val="50000"/>
                </a:schemeClr>
              </a:solidFill>
              <a:latin typeface="Guttman Haim" pitchFamily="2" charset="-79"/>
              <a:cs typeface="Guttman Ha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72696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250</Words>
  <Application>Microsoft Office PowerPoint</Application>
  <PresentationFormat>‫הצגה על המסך (4:3)</PresentationFormat>
  <Paragraphs>73</Paragraphs>
  <Slides>11</Slides>
  <Notes>5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David</vt:lpstr>
      <vt:lpstr>Guttman Haim</vt:lpstr>
      <vt:lpstr>Times New Roman</vt:lpstr>
      <vt:lpstr>ערכת נושא Office</vt:lpstr>
      <vt:lpstr>Worksheet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משרד השיכון והבינוי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moch</dc:creator>
  <cp:lastModifiedBy>עדי והב</cp:lastModifiedBy>
  <cp:revision>659</cp:revision>
  <cp:lastPrinted>2020-11-04T13:56:56Z</cp:lastPrinted>
  <dcterms:created xsi:type="dcterms:W3CDTF">2012-05-07T12:00:39Z</dcterms:created>
  <dcterms:modified xsi:type="dcterms:W3CDTF">2022-07-05T05:53:48Z</dcterms:modified>
</cp:coreProperties>
</file>